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8" r:id="rId2"/>
    <p:sldId id="282" r:id="rId3"/>
    <p:sldId id="256" r:id="rId4"/>
    <p:sldId id="259" r:id="rId5"/>
    <p:sldId id="271" r:id="rId6"/>
    <p:sldId id="261" r:id="rId7"/>
    <p:sldId id="264" r:id="rId8"/>
    <p:sldId id="265" r:id="rId9"/>
    <p:sldId id="266" r:id="rId10"/>
    <p:sldId id="268" r:id="rId11"/>
    <p:sldId id="262" r:id="rId12"/>
    <p:sldId id="269" r:id="rId13"/>
    <p:sldId id="274" r:id="rId14"/>
    <p:sldId id="275" r:id="rId15"/>
    <p:sldId id="270" r:id="rId16"/>
    <p:sldId id="260" r:id="rId17"/>
    <p:sldId id="267" r:id="rId18"/>
    <p:sldId id="272" r:id="rId19"/>
    <p:sldId id="273" r:id="rId20"/>
    <p:sldId id="263"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756"/>
  </p:normalViewPr>
  <p:slideViewPr>
    <p:cSldViewPr snapToGrid="0" snapToObjects="1">
      <p:cViewPr varScale="1">
        <p:scale>
          <a:sx n="107" d="100"/>
          <a:sy n="107" d="100"/>
        </p:scale>
        <p:origin x="128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15E781-9F6F-6A45-818F-0FE971F88BE2}" type="datetimeFigureOut">
              <a:rPr lang="en-US" smtClean="0"/>
              <a:t>11/6/18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F805D9-6DBB-1B43-B380-7ECBAEC69D5C}" type="slidenum">
              <a:rPr lang="en-US" smtClean="0"/>
              <a:t>‹#›</a:t>
            </a:fld>
            <a:endParaRPr lang="en-US"/>
          </a:p>
        </p:txBody>
      </p:sp>
    </p:spTree>
    <p:extLst>
      <p:ext uri="{BB962C8B-B14F-4D97-AF65-F5344CB8AC3E}">
        <p14:creationId xmlns:p14="http://schemas.microsoft.com/office/powerpoint/2010/main" val="556738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Open lab material on LMS</a:t>
            </a:r>
          </a:p>
        </p:txBody>
      </p:sp>
      <p:sp>
        <p:nvSpPr>
          <p:cNvPr id="4" name="Slide Number Placeholder 3"/>
          <p:cNvSpPr>
            <a:spLocks noGrp="1"/>
          </p:cNvSpPr>
          <p:nvPr>
            <p:ph type="sldNum" sz="quarter" idx="10"/>
          </p:nvPr>
        </p:nvSpPr>
        <p:spPr/>
        <p:txBody>
          <a:bodyPr/>
          <a:lstStyle/>
          <a:p>
            <a:fld id="{D6951E08-D566-B744-983F-16C6E0143B4B}" type="slidenum">
              <a:rPr lang="en-US" smtClean="0"/>
              <a:t>1</a:t>
            </a:fld>
            <a:endParaRPr lang="en-US"/>
          </a:p>
        </p:txBody>
      </p:sp>
    </p:spTree>
    <p:extLst>
      <p:ext uri="{BB962C8B-B14F-4D97-AF65-F5344CB8AC3E}">
        <p14:creationId xmlns:p14="http://schemas.microsoft.com/office/powerpoint/2010/main" val="115736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means that multiple web pages and web resources, such as images and other files, can be requested with one TCP connection, saving having to setup the connection and tearing it down every time a file is requested.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HTTP/1.0, hopefully you saw that after the response was returned, the server closed the connection. In HTTP/1.1, the server waited for additional requests before closing the connection after it times out. </a:t>
            </a:r>
            <a:endParaRPr lang="en-US" dirty="0"/>
          </a:p>
          <a:p>
            <a:endParaRPr lang="en-US" dirty="0"/>
          </a:p>
        </p:txBody>
      </p:sp>
      <p:sp>
        <p:nvSpPr>
          <p:cNvPr id="4" name="Slide Number Placeholder 3"/>
          <p:cNvSpPr>
            <a:spLocks noGrp="1"/>
          </p:cNvSpPr>
          <p:nvPr>
            <p:ph type="sldNum" sz="quarter" idx="10"/>
          </p:nvPr>
        </p:nvSpPr>
        <p:spPr/>
        <p:txBody>
          <a:bodyPr/>
          <a:lstStyle/>
          <a:p>
            <a:fld id="{5FF805D9-6DBB-1B43-B380-7ECBAEC69D5C}" type="slidenum">
              <a:rPr lang="en-US" smtClean="0"/>
              <a:t>14</a:t>
            </a:fld>
            <a:endParaRPr lang="en-US"/>
          </a:p>
        </p:txBody>
      </p:sp>
    </p:spTree>
    <p:extLst>
      <p:ext uri="{BB962C8B-B14F-4D97-AF65-F5344CB8AC3E}">
        <p14:creationId xmlns:p14="http://schemas.microsoft.com/office/powerpoint/2010/main" val="821098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FBB9570-324A-854C-A7C7-10A7B7DC6710}"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B6DFBE-2758-E24C-8F0D-0F003C6F7CED}" type="slidenum">
              <a:rPr lang="en-US" smtClean="0"/>
              <a:t>‹#›</a:t>
            </a:fld>
            <a:endParaRPr lang="en-US"/>
          </a:p>
        </p:txBody>
      </p:sp>
    </p:spTree>
    <p:extLst>
      <p:ext uri="{BB962C8B-B14F-4D97-AF65-F5344CB8AC3E}">
        <p14:creationId xmlns:p14="http://schemas.microsoft.com/office/powerpoint/2010/main" val="760906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BB9570-324A-854C-A7C7-10A7B7DC6710}"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B6DFBE-2758-E24C-8F0D-0F003C6F7CED}" type="slidenum">
              <a:rPr lang="en-US" smtClean="0"/>
              <a:t>‹#›</a:t>
            </a:fld>
            <a:endParaRPr lang="en-US"/>
          </a:p>
        </p:txBody>
      </p:sp>
    </p:spTree>
    <p:extLst>
      <p:ext uri="{BB962C8B-B14F-4D97-AF65-F5344CB8AC3E}">
        <p14:creationId xmlns:p14="http://schemas.microsoft.com/office/powerpoint/2010/main" val="1273356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BB9570-324A-854C-A7C7-10A7B7DC6710}"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B6DFBE-2758-E24C-8F0D-0F003C6F7CED}" type="slidenum">
              <a:rPr lang="en-US" smtClean="0"/>
              <a:t>‹#›</a:t>
            </a:fld>
            <a:endParaRPr lang="en-US"/>
          </a:p>
        </p:txBody>
      </p:sp>
    </p:spTree>
    <p:extLst>
      <p:ext uri="{BB962C8B-B14F-4D97-AF65-F5344CB8AC3E}">
        <p14:creationId xmlns:p14="http://schemas.microsoft.com/office/powerpoint/2010/main" val="1632590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BB9570-324A-854C-A7C7-10A7B7DC6710}"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B6DFBE-2758-E24C-8F0D-0F003C6F7CED}" type="slidenum">
              <a:rPr lang="en-US" smtClean="0"/>
              <a:t>‹#›</a:t>
            </a:fld>
            <a:endParaRPr lang="en-US"/>
          </a:p>
        </p:txBody>
      </p:sp>
    </p:spTree>
    <p:extLst>
      <p:ext uri="{BB962C8B-B14F-4D97-AF65-F5344CB8AC3E}">
        <p14:creationId xmlns:p14="http://schemas.microsoft.com/office/powerpoint/2010/main" val="370111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BB9570-324A-854C-A7C7-10A7B7DC6710}"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B6DFBE-2758-E24C-8F0D-0F003C6F7CED}" type="slidenum">
              <a:rPr lang="en-US" smtClean="0"/>
              <a:t>‹#›</a:t>
            </a:fld>
            <a:endParaRPr lang="en-US"/>
          </a:p>
        </p:txBody>
      </p:sp>
    </p:spTree>
    <p:extLst>
      <p:ext uri="{BB962C8B-B14F-4D97-AF65-F5344CB8AC3E}">
        <p14:creationId xmlns:p14="http://schemas.microsoft.com/office/powerpoint/2010/main" val="1355843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FBB9570-324A-854C-A7C7-10A7B7DC6710}"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B6DFBE-2758-E24C-8F0D-0F003C6F7CED}" type="slidenum">
              <a:rPr lang="en-US" smtClean="0"/>
              <a:t>‹#›</a:t>
            </a:fld>
            <a:endParaRPr lang="en-US"/>
          </a:p>
        </p:txBody>
      </p:sp>
    </p:spTree>
    <p:extLst>
      <p:ext uri="{BB962C8B-B14F-4D97-AF65-F5344CB8AC3E}">
        <p14:creationId xmlns:p14="http://schemas.microsoft.com/office/powerpoint/2010/main" val="705398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FBB9570-324A-854C-A7C7-10A7B7DC6710}" type="datetimeFigureOut">
              <a:rPr lang="en-US" smtClean="0"/>
              <a:t>11/6/18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B6DFBE-2758-E24C-8F0D-0F003C6F7CED}" type="slidenum">
              <a:rPr lang="en-US" smtClean="0"/>
              <a:t>‹#›</a:t>
            </a:fld>
            <a:endParaRPr lang="en-US"/>
          </a:p>
        </p:txBody>
      </p:sp>
    </p:spTree>
    <p:extLst>
      <p:ext uri="{BB962C8B-B14F-4D97-AF65-F5344CB8AC3E}">
        <p14:creationId xmlns:p14="http://schemas.microsoft.com/office/powerpoint/2010/main" val="1520017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BB9570-324A-854C-A7C7-10A7B7DC6710}" type="datetimeFigureOut">
              <a:rPr lang="en-US" smtClean="0"/>
              <a:t>11/6/18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B6DFBE-2758-E24C-8F0D-0F003C6F7CED}" type="slidenum">
              <a:rPr lang="en-US" smtClean="0"/>
              <a:t>‹#›</a:t>
            </a:fld>
            <a:endParaRPr lang="en-US"/>
          </a:p>
        </p:txBody>
      </p:sp>
    </p:spTree>
    <p:extLst>
      <p:ext uri="{BB962C8B-B14F-4D97-AF65-F5344CB8AC3E}">
        <p14:creationId xmlns:p14="http://schemas.microsoft.com/office/powerpoint/2010/main" val="471632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BB9570-324A-854C-A7C7-10A7B7DC6710}" type="datetimeFigureOut">
              <a:rPr lang="en-US" smtClean="0"/>
              <a:t>11/6/18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B6DFBE-2758-E24C-8F0D-0F003C6F7CED}" type="slidenum">
              <a:rPr lang="en-US" smtClean="0"/>
              <a:t>‹#›</a:t>
            </a:fld>
            <a:endParaRPr lang="en-US"/>
          </a:p>
        </p:txBody>
      </p:sp>
    </p:spTree>
    <p:extLst>
      <p:ext uri="{BB962C8B-B14F-4D97-AF65-F5344CB8AC3E}">
        <p14:creationId xmlns:p14="http://schemas.microsoft.com/office/powerpoint/2010/main" val="367420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BB9570-324A-854C-A7C7-10A7B7DC6710}"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B6DFBE-2758-E24C-8F0D-0F003C6F7CED}" type="slidenum">
              <a:rPr lang="en-US" smtClean="0"/>
              <a:t>‹#›</a:t>
            </a:fld>
            <a:endParaRPr lang="en-US"/>
          </a:p>
        </p:txBody>
      </p:sp>
    </p:spTree>
    <p:extLst>
      <p:ext uri="{BB962C8B-B14F-4D97-AF65-F5344CB8AC3E}">
        <p14:creationId xmlns:p14="http://schemas.microsoft.com/office/powerpoint/2010/main" val="1227782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FBB9570-324A-854C-A7C7-10A7B7DC6710}"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B6DFBE-2758-E24C-8F0D-0F003C6F7CED}" type="slidenum">
              <a:rPr lang="en-US" smtClean="0"/>
              <a:t>‹#›</a:t>
            </a:fld>
            <a:endParaRPr lang="en-US"/>
          </a:p>
        </p:txBody>
      </p:sp>
    </p:spTree>
    <p:extLst>
      <p:ext uri="{BB962C8B-B14F-4D97-AF65-F5344CB8AC3E}">
        <p14:creationId xmlns:p14="http://schemas.microsoft.com/office/powerpoint/2010/main" val="176147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BB9570-324A-854C-A7C7-10A7B7DC6710}" type="datetimeFigureOut">
              <a:rPr lang="en-US" smtClean="0"/>
              <a:t>11/6/18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B6DFBE-2758-E24C-8F0D-0F003C6F7CED}" type="slidenum">
              <a:rPr lang="en-US" smtClean="0"/>
              <a:t>‹#›</a:t>
            </a:fld>
            <a:endParaRPr lang="en-US"/>
          </a:p>
        </p:txBody>
      </p:sp>
    </p:spTree>
    <p:extLst>
      <p:ext uri="{BB962C8B-B14F-4D97-AF65-F5344CB8AC3E}">
        <p14:creationId xmlns:p14="http://schemas.microsoft.com/office/powerpoint/2010/main" val="1468158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4675" y="1287255"/>
            <a:ext cx="11202649" cy="2387600"/>
          </a:xfrm>
        </p:spPr>
        <p:txBody>
          <a:bodyPr>
            <a:normAutofit/>
          </a:bodyPr>
          <a:lstStyle/>
          <a:p>
            <a:r>
              <a:rPr lang="en-US" altLang="zh-CN" sz="4800" dirty="0"/>
              <a:t>COMP90007 Internet Technologies</a:t>
            </a:r>
            <a:r>
              <a:rPr lang="zh-CN" altLang="en-US" sz="4800" dirty="0"/>
              <a:t> </a:t>
            </a:r>
            <a:br>
              <a:rPr lang="en-US" altLang="zh-CN" sz="4800" dirty="0"/>
            </a:br>
            <a:r>
              <a:rPr lang="en-US" altLang="zh-CN" sz="4800" dirty="0"/>
              <a:t>Workshop</a:t>
            </a:r>
            <a:endParaRPr lang="en-US" sz="4800" dirty="0"/>
          </a:p>
        </p:txBody>
      </p:sp>
      <p:sp>
        <p:nvSpPr>
          <p:cNvPr id="3" name="Subtitle 2"/>
          <p:cNvSpPr>
            <a:spLocks noGrp="1"/>
          </p:cNvSpPr>
          <p:nvPr>
            <p:ph type="subTitle" idx="1"/>
          </p:nvPr>
        </p:nvSpPr>
        <p:spPr>
          <a:xfrm>
            <a:off x="1523999" y="4156674"/>
            <a:ext cx="9144000" cy="1655762"/>
          </a:xfrm>
        </p:spPr>
        <p:txBody>
          <a:bodyPr>
            <a:normAutofit/>
          </a:bodyPr>
          <a:lstStyle/>
          <a:p>
            <a:r>
              <a:rPr lang="en-US" altLang="zh-CN" sz="3600" dirty="0"/>
              <a:t>Week</a:t>
            </a:r>
            <a:r>
              <a:rPr lang="zh-CN" altLang="en-US" sz="3600" dirty="0"/>
              <a:t> </a:t>
            </a:r>
            <a:r>
              <a:rPr lang="en-US" altLang="zh-CN" sz="3600" dirty="0"/>
              <a:t>12</a:t>
            </a:r>
            <a:r>
              <a:rPr lang="zh-CN" altLang="en-US" sz="3600" dirty="0"/>
              <a:t> </a:t>
            </a:r>
            <a:r>
              <a:rPr lang="en-US" altLang="zh-CN" sz="3600" dirty="0"/>
              <a:t>-</a:t>
            </a:r>
            <a:r>
              <a:rPr lang="zh-CN" altLang="en-US" sz="3600" dirty="0"/>
              <a:t> </a:t>
            </a:r>
            <a:r>
              <a:rPr lang="en-US" altLang="zh-CN" sz="3600" dirty="0"/>
              <a:t>Lab</a:t>
            </a:r>
            <a:endParaRPr lang="en-US" sz="3600" dirty="0"/>
          </a:p>
        </p:txBody>
      </p:sp>
      <p:sp>
        <p:nvSpPr>
          <p:cNvPr id="4" name="TextBox 3"/>
          <p:cNvSpPr txBox="1"/>
          <p:nvPr/>
        </p:nvSpPr>
        <p:spPr>
          <a:xfrm>
            <a:off x="7435120" y="5366479"/>
            <a:ext cx="3357797" cy="646331"/>
          </a:xfrm>
          <a:prstGeom prst="rect">
            <a:avLst/>
          </a:prstGeom>
          <a:noFill/>
        </p:spPr>
        <p:txBody>
          <a:bodyPr wrap="square" rtlCol="0">
            <a:spAutoFit/>
          </a:bodyPr>
          <a:lstStyle/>
          <a:p>
            <a:r>
              <a:rPr lang="en-US" dirty="0" err="1"/>
              <a:t>Ruixi</a:t>
            </a:r>
            <a:endParaRPr lang="en-US" dirty="0"/>
          </a:p>
          <a:p>
            <a:r>
              <a:rPr lang="en-US" dirty="0" err="1"/>
              <a:t>huor@student.unimelb.edu.au</a:t>
            </a:r>
            <a:endParaRPr lang="en-US" dirty="0"/>
          </a:p>
        </p:txBody>
      </p:sp>
    </p:spTree>
    <p:extLst>
      <p:ext uri="{BB962C8B-B14F-4D97-AF65-F5344CB8AC3E}">
        <p14:creationId xmlns:p14="http://schemas.microsoft.com/office/powerpoint/2010/main" val="398914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79542" y="462351"/>
            <a:ext cx="9629830" cy="6041965"/>
          </a:xfrm>
          <a:prstGeom prst="rect">
            <a:avLst/>
          </a:prstGeom>
        </p:spPr>
      </p:pic>
      <p:sp>
        <p:nvSpPr>
          <p:cNvPr id="6" name="Rectangle 5"/>
          <p:cNvSpPr/>
          <p:nvPr/>
        </p:nvSpPr>
        <p:spPr>
          <a:xfrm>
            <a:off x="1348491" y="935947"/>
            <a:ext cx="2461700" cy="523220"/>
          </a:xfrm>
          <a:prstGeom prst="rect">
            <a:avLst/>
          </a:prstGeom>
        </p:spPr>
        <p:txBody>
          <a:bodyPr wrap="none">
            <a:spAutoFit/>
          </a:bodyPr>
          <a:lstStyle/>
          <a:p>
            <a:r>
              <a:rPr lang="en-US" sz="2800" b="1" dirty="0">
                <a:solidFill>
                  <a:srgbClr val="FF0000"/>
                </a:solidFill>
              </a:rPr>
              <a:t>GET / HTTP/1.0</a:t>
            </a:r>
          </a:p>
        </p:txBody>
      </p:sp>
      <p:sp>
        <p:nvSpPr>
          <p:cNvPr id="7" name="Rectangle 6"/>
          <p:cNvSpPr/>
          <p:nvPr/>
        </p:nvSpPr>
        <p:spPr>
          <a:xfrm>
            <a:off x="1266627" y="2092709"/>
            <a:ext cx="4120936" cy="954107"/>
          </a:xfrm>
          <a:prstGeom prst="rect">
            <a:avLst/>
          </a:prstGeom>
        </p:spPr>
        <p:txBody>
          <a:bodyPr wrap="none">
            <a:spAutoFit/>
          </a:bodyPr>
          <a:lstStyle/>
          <a:p>
            <a:r>
              <a:rPr lang="en-US" sz="2800" b="1" dirty="0">
                <a:solidFill>
                  <a:srgbClr val="FF0000"/>
                </a:solidFill>
              </a:rPr>
              <a:t>GET / HTTP/1.0</a:t>
            </a:r>
          </a:p>
          <a:p>
            <a:r>
              <a:rPr lang="en-US" sz="2800" b="1" dirty="0">
                <a:solidFill>
                  <a:srgbClr val="FF0000"/>
                </a:solidFill>
              </a:rPr>
              <a:t>Host: </a:t>
            </a:r>
            <a:r>
              <a:rPr lang="en-US" sz="2800" b="1" dirty="0" err="1">
                <a:solidFill>
                  <a:srgbClr val="FF0000"/>
                </a:solidFill>
              </a:rPr>
              <a:t>www.google.com.au</a:t>
            </a:r>
            <a:endParaRPr lang="en-US" sz="2800" b="1" dirty="0">
              <a:solidFill>
                <a:srgbClr val="FF0000"/>
              </a:solidFill>
            </a:endParaRPr>
          </a:p>
        </p:txBody>
      </p:sp>
      <p:sp>
        <p:nvSpPr>
          <p:cNvPr id="8" name="Rectangle 7"/>
          <p:cNvSpPr/>
          <p:nvPr/>
        </p:nvSpPr>
        <p:spPr>
          <a:xfrm>
            <a:off x="1266627" y="3680358"/>
            <a:ext cx="4120936" cy="954107"/>
          </a:xfrm>
          <a:prstGeom prst="rect">
            <a:avLst/>
          </a:prstGeom>
        </p:spPr>
        <p:txBody>
          <a:bodyPr wrap="none">
            <a:spAutoFit/>
          </a:bodyPr>
          <a:lstStyle/>
          <a:p>
            <a:r>
              <a:rPr lang="en-US" sz="2800" b="1" dirty="0">
                <a:solidFill>
                  <a:srgbClr val="FF0000"/>
                </a:solidFill>
              </a:rPr>
              <a:t>GET / HTTP/1.1</a:t>
            </a:r>
          </a:p>
          <a:p>
            <a:r>
              <a:rPr lang="en-US" sz="2800" b="1" dirty="0">
                <a:solidFill>
                  <a:srgbClr val="FF0000"/>
                </a:solidFill>
              </a:rPr>
              <a:t>Host: </a:t>
            </a:r>
            <a:r>
              <a:rPr lang="en-US" sz="2800" b="1" dirty="0" err="1">
                <a:solidFill>
                  <a:srgbClr val="FF0000"/>
                </a:solidFill>
              </a:rPr>
              <a:t>www.google.com.au</a:t>
            </a:r>
            <a:endParaRPr lang="en-US" sz="2800" b="1" dirty="0">
              <a:solidFill>
                <a:srgbClr val="FF0000"/>
              </a:solidFill>
            </a:endParaRPr>
          </a:p>
        </p:txBody>
      </p:sp>
      <p:sp>
        <p:nvSpPr>
          <p:cNvPr id="9" name="Rectangle 8"/>
          <p:cNvSpPr/>
          <p:nvPr/>
        </p:nvSpPr>
        <p:spPr>
          <a:xfrm>
            <a:off x="6664154" y="3418686"/>
            <a:ext cx="2400529" cy="523220"/>
          </a:xfrm>
          <a:prstGeom prst="rect">
            <a:avLst/>
          </a:prstGeom>
        </p:spPr>
        <p:txBody>
          <a:bodyPr wrap="none">
            <a:spAutoFit/>
          </a:bodyPr>
          <a:lstStyle/>
          <a:p>
            <a:r>
              <a:rPr lang="en-US" sz="2800" b="1" dirty="0">
                <a:solidFill>
                  <a:srgbClr val="FF0000"/>
                </a:solidFill>
              </a:rPr>
              <a:t>Hit enter twice</a:t>
            </a:r>
          </a:p>
        </p:txBody>
      </p:sp>
      <p:pic>
        <p:nvPicPr>
          <p:cNvPr id="10" name="Picture 9"/>
          <p:cNvPicPr>
            <a:picLocks noChangeAspect="1"/>
          </p:cNvPicPr>
          <p:nvPr/>
        </p:nvPicPr>
        <p:blipFill>
          <a:blip r:embed="rId3"/>
          <a:stretch>
            <a:fillRect/>
          </a:stretch>
        </p:blipFill>
        <p:spPr>
          <a:xfrm>
            <a:off x="1901413" y="5141235"/>
            <a:ext cx="8628334" cy="960165"/>
          </a:xfrm>
          <a:prstGeom prst="rect">
            <a:avLst/>
          </a:prstGeom>
        </p:spPr>
      </p:pic>
    </p:spTree>
    <p:extLst>
      <p:ext uri="{BB962C8B-B14F-4D97-AF65-F5344CB8AC3E}">
        <p14:creationId xmlns:p14="http://schemas.microsoft.com/office/powerpoint/2010/main" val="106871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748" y="293914"/>
            <a:ext cx="10986977" cy="6302829"/>
          </a:xfrm>
          <a:prstGeom prst="rect">
            <a:avLst/>
          </a:prstGeom>
        </p:spPr>
      </p:pic>
      <p:sp>
        <p:nvSpPr>
          <p:cNvPr id="3" name="Rectangle 2"/>
          <p:cNvSpPr/>
          <p:nvPr/>
        </p:nvSpPr>
        <p:spPr>
          <a:xfrm>
            <a:off x="4345007" y="293914"/>
            <a:ext cx="2937536" cy="293915"/>
          </a:xfrm>
          <a:prstGeom prst="rect">
            <a:avLst/>
          </a:prstGeom>
          <a:solidFill>
            <a:srgbClr val="00B05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39748" y="1099458"/>
            <a:ext cx="2415723" cy="500743"/>
          </a:xfrm>
          <a:prstGeom prst="rect">
            <a:avLst/>
          </a:prstGeom>
          <a:solidFill>
            <a:srgbClr val="00B05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61257" y="1281793"/>
            <a:ext cx="3461657" cy="244929"/>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 name="Straight Arrow Connector 7"/>
          <p:cNvCxnSpPr>
            <a:stCxn id="6" idx="6"/>
          </p:cNvCxnSpPr>
          <p:nvPr/>
        </p:nvCxnSpPr>
        <p:spPr>
          <a:xfrm>
            <a:off x="3722914" y="1404258"/>
            <a:ext cx="1143000" cy="1224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953460" y="1342056"/>
            <a:ext cx="2203552" cy="369332"/>
          </a:xfrm>
          <a:prstGeom prst="rect">
            <a:avLst/>
          </a:prstGeom>
        </p:spPr>
        <p:txBody>
          <a:bodyPr wrap="none">
            <a:spAutoFit/>
          </a:bodyPr>
          <a:lstStyle/>
          <a:p>
            <a:r>
              <a:rPr lang="en-US" dirty="0">
                <a:solidFill>
                  <a:srgbClr val="FF0000"/>
                </a:solidFill>
              </a:rPr>
              <a:t>Optional for HTTP 1.0</a:t>
            </a:r>
          </a:p>
        </p:txBody>
      </p:sp>
      <p:sp>
        <p:nvSpPr>
          <p:cNvPr id="10" name="Rectangle 9"/>
          <p:cNvSpPr/>
          <p:nvPr/>
        </p:nvSpPr>
        <p:spPr>
          <a:xfrm>
            <a:off x="539748" y="1755717"/>
            <a:ext cx="10986977" cy="3009901"/>
          </a:xfrm>
          <a:prstGeom prst="rect">
            <a:avLst/>
          </a:prstGeom>
          <a:solidFill>
            <a:srgbClr val="00B0F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282543" y="2773527"/>
            <a:ext cx="3967843" cy="584775"/>
          </a:xfrm>
          <a:prstGeom prst="rect">
            <a:avLst/>
          </a:prstGeom>
          <a:noFill/>
        </p:spPr>
        <p:txBody>
          <a:bodyPr wrap="square" rtlCol="0">
            <a:spAutoFit/>
          </a:bodyPr>
          <a:lstStyle/>
          <a:p>
            <a:r>
              <a:rPr lang="en-US" sz="3200" b="1" dirty="0"/>
              <a:t>Header Information</a:t>
            </a:r>
          </a:p>
        </p:txBody>
      </p:sp>
      <p:sp>
        <p:nvSpPr>
          <p:cNvPr id="12" name="Oval 11"/>
          <p:cNvSpPr/>
          <p:nvPr/>
        </p:nvSpPr>
        <p:spPr>
          <a:xfrm>
            <a:off x="413657" y="1695454"/>
            <a:ext cx="2280557" cy="244929"/>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 name="Straight Arrow Connector 12"/>
          <p:cNvCxnSpPr/>
          <p:nvPr/>
        </p:nvCxnSpPr>
        <p:spPr>
          <a:xfrm>
            <a:off x="2694214" y="1833853"/>
            <a:ext cx="2324100" cy="1065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105860" y="1755717"/>
            <a:ext cx="1579278" cy="369332"/>
          </a:xfrm>
          <a:prstGeom prst="rect">
            <a:avLst/>
          </a:prstGeom>
        </p:spPr>
        <p:txBody>
          <a:bodyPr wrap="none">
            <a:spAutoFit/>
          </a:bodyPr>
          <a:lstStyle/>
          <a:p>
            <a:r>
              <a:rPr lang="en-US" dirty="0">
                <a:solidFill>
                  <a:srgbClr val="FF0000"/>
                </a:solidFill>
              </a:rPr>
              <a:t>Status: success</a:t>
            </a:r>
          </a:p>
        </p:txBody>
      </p:sp>
      <p:sp>
        <p:nvSpPr>
          <p:cNvPr id="16" name="Oval 15"/>
          <p:cNvSpPr/>
          <p:nvPr/>
        </p:nvSpPr>
        <p:spPr>
          <a:xfrm>
            <a:off x="490310" y="2883355"/>
            <a:ext cx="2280557" cy="244929"/>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p:cNvSpPr/>
          <p:nvPr/>
        </p:nvSpPr>
        <p:spPr>
          <a:xfrm>
            <a:off x="539747" y="4920228"/>
            <a:ext cx="10986977" cy="1676515"/>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558881" y="5491040"/>
            <a:ext cx="3967843" cy="584775"/>
          </a:xfrm>
          <a:prstGeom prst="rect">
            <a:avLst/>
          </a:prstGeom>
          <a:noFill/>
        </p:spPr>
        <p:txBody>
          <a:bodyPr wrap="square" rtlCol="0">
            <a:spAutoFit/>
          </a:bodyPr>
          <a:lstStyle/>
          <a:p>
            <a:r>
              <a:rPr lang="en-US" sz="3200" b="1" dirty="0"/>
              <a:t>HTML</a:t>
            </a:r>
          </a:p>
        </p:txBody>
      </p:sp>
    </p:spTree>
    <p:extLst>
      <p:ext uri="{BB962C8B-B14F-4D97-AF65-F5344CB8AC3E}">
        <p14:creationId xmlns:p14="http://schemas.microsoft.com/office/powerpoint/2010/main" val="79663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par>
                                <p:cTn id="34" presetID="9" presetClass="entr" presetSubtype="0" fill="hold" grpId="1"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dissolve">
                                      <p:cBhvr>
                                        <p:cTn id="41" dur="500"/>
                                        <p:tgtEl>
                                          <p:spTgt spid="12"/>
                                        </p:tgtEl>
                                      </p:cBhvr>
                                    </p:animEffect>
                                  </p:childTnLst>
                                </p:cTn>
                              </p:par>
                              <p:par>
                                <p:cTn id="42" presetID="9"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dissolve">
                                      <p:cBhvr>
                                        <p:cTn id="44" dur="500"/>
                                        <p:tgtEl>
                                          <p:spTgt spid="13"/>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dissolv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dissolv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dissolve">
                                      <p:cBhvr>
                                        <p:cTn id="57" dur="500"/>
                                        <p:tgtEl>
                                          <p:spTgt spid="17"/>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dissolve">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9" grpId="0"/>
      <p:bldP spid="10" grpId="0" animBg="1"/>
      <p:bldP spid="10" grpId="1" animBg="1"/>
      <p:bldP spid="11" grpId="0"/>
      <p:bldP spid="12" grpId="0" animBg="1"/>
      <p:bldP spid="14" grpId="0"/>
      <p:bldP spid="16" grpId="0" animBg="1"/>
      <p:bldP spid="17" grpId="0" animBg="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5864" y="350716"/>
            <a:ext cx="11045510" cy="6334756"/>
          </a:xfrm>
          <a:prstGeom prst="rect">
            <a:avLst/>
          </a:prstGeom>
        </p:spPr>
      </p:pic>
      <p:sp>
        <p:nvSpPr>
          <p:cNvPr id="3" name="Rectangle 2"/>
          <p:cNvSpPr/>
          <p:nvPr/>
        </p:nvSpPr>
        <p:spPr>
          <a:xfrm>
            <a:off x="375864" y="4658264"/>
            <a:ext cx="11045510" cy="2027208"/>
          </a:xfrm>
          <a:prstGeom prst="rect">
            <a:avLst/>
          </a:prstGeom>
          <a:solidFill>
            <a:srgbClr val="00B0F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20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1"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57385" y="1216923"/>
            <a:ext cx="8483600" cy="5321300"/>
          </a:xfrm>
          <a:prstGeom prst="rect">
            <a:avLst/>
          </a:prstGeom>
        </p:spPr>
      </p:pic>
      <p:sp>
        <p:nvSpPr>
          <p:cNvPr id="3" name="TextBox 2"/>
          <p:cNvSpPr txBox="1"/>
          <p:nvPr/>
        </p:nvSpPr>
        <p:spPr>
          <a:xfrm>
            <a:off x="655608" y="362309"/>
            <a:ext cx="6124754" cy="523220"/>
          </a:xfrm>
          <a:prstGeom prst="rect">
            <a:avLst/>
          </a:prstGeom>
          <a:noFill/>
        </p:spPr>
        <p:txBody>
          <a:bodyPr wrap="square" rtlCol="0">
            <a:spAutoFit/>
          </a:bodyPr>
          <a:lstStyle/>
          <a:p>
            <a:r>
              <a:rPr lang="en-US" sz="2800" b="1" dirty="0">
                <a:solidFill>
                  <a:srgbClr val="FF0000"/>
                </a:solidFill>
              </a:rPr>
              <a:t>If you are using HTTP1.0 in </a:t>
            </a:r>
            <a:r>
              <a:rPr lang="en-US" sz="2800" b="1" dirty="0" err="1">
                <a:solidFill>
                  <a:srgbClr val="FF0000"/>
                </a:solidFill>
              </a:rPr>
              <a:t>PuTTY</a:t>
            </a:r>
            <a:endParaRPr lang="en-US" sz="2800" b="1" dirty="0">
              <a:solidFill>
                <a:srgbClr val="FF0000"/>
              </a:solidFill>
            </a:endParaRPr>
          </a:p>
        </p:txBody>
      </p:sp>
    </p:spTree>
    <p:extLst>
      <p:ext uri="{BB962C8B-B14F-4D97-AF65-F5344CB8AC3E}">
        <p14:creationId xmlns:p14="http://schemas.microsoft.com/office/powerpoint/2010/main" val="1190066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07698" y="337223"/>
            <a:ext cx="9613298" cy="6236105"/>
          </a:xfrm>
          <a:prstGeom prst="rect">
            <a:avLst/>
          </a:prstGeom>
        </p:spPr>
      </p:pic>
    </p:spTree>
    <p:extLst>
      <p:ext uri="{BB962C8B-B14F-4D97-AF65-F5344CB8AC3E}">
        <p14:creationId xmlns:p14="http://schemas.microsoft.com/office/powerpoint/2010/main" val="697422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40679" y="2432649"/>
            <a:ext cx="5313872" cy="830997"/>
          </a:xfrm>
          <a:prstGeom prst="rect">
            <a:avLst/>
          </a:prstGeom>
          <a:noFill/>
        </p:spPr>
        <p:txBody>
          <a:bodyPr wrap="square" rtlCol="0">
            <a:spAutoFit/>
          </a:bodyPr>
          <a:lstStyle/>
          <a:p>
            <a:r>
              <a:rPr lang="en-US" sz="4800" b="1" dirty="0"/>
              <a:t>Mac user</a:t>
            </a:r>
          </a:p>
        </p:txBody>
      </p:sp>
    </p:spTree>
    <p:extLst>
      <p:ext uri="{BB962C8B-B14F-4D97-AF65-F5344CB8AC3E}">
        <p14:creationId xmlns:p14="http://schemas.microsoft.com/office/powerpoint/2010/main" val="663663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5411" y="765211"/>
            <a:ext cx="3053443" cy="461665"/>
          </a:xfrm>
          <a:prstGeom prst="rect">
            <a:avLst/>
          </a:prstGeom>
          <a:noFill/>
        </p:spPr>
        <p:txBody>
          <a:bodyPr wrap="square" rtlCol="0">
            <a:spAutoFit/>
          </a:bodyPr>
          <a:lstStyle/>
          <a:p>
            <a:r>
              <a:rPr lang="en-US" altLang="zh-CN" sz="2400" b="1">
                <a:solidFill>
                  <a:srgbClr val="00B050"/>
                </a:solidFill>
              </a:rPr>
              <a:t>Mac</a:t>
            </a:r>
            <a:r>
              <a:rPr lang="en-US" sz="2400" b="1">
                <a:solidFill>
                  <a:srgbClr val="00B050"/>
                </a:solidFill>
              </a:rPr>
              <a:t> </a:t>
            </a:r>
            <a:r>
              <a:rPr lang="en-US" sz="2400" b="1" dirty="0">
                <a:solidFill>
                  <a:srgbClr val="00B050"/>
                </a:solidFill>
              </a:rPr>
              <a:t>user only</a:t>
            </a:r>
          </a:p>
        </p:txBody>
      </p:sp>
      <p:sp>
        <p:nvSpPr>
          <p:cNvPr id="4" name="Rectangle 3"/>
          <p:cNvSpPr/>
          <p:nvPr/>
        </p:nvSpPr>
        <p:spPr>
          <a:xfrm>
            <a:off x="865411" y="1412185"/>
            <a:ext cx="5036956" cy="400110"/>
          </a:xfrm>
          <a:prstGeom prst="rect">
            <a:avLst/>
          </a:prstGeom>
        </p:spPr>
        <p:txBody>
          <a:bodyPr wrap="none">
            <a:spAutoFit/>
          </a:bodyPr>
          <a:lstStyle/>
          <a:p>
            <a:r>
              <a:rPr lang="en-US" altLang="zh-CN" sz="2000" dirty="0">
                <a:latin typeface="medium-content-serif-font" charset="0"/>
              </a:rPr>
              <a:t>T</a:t>
            </a:r>
            <a:r>
              <a:rPr lang="en-US" sz="2000" i="0" dirty="0">
                <a:effectLst/>
                <a:latin typeface="medium-content-serif-font" charset="0"/>
              </a:rPr>
              <a:t>he telnet was removed on </a:t>
            </a:r>
            <a:r>
              <a:rPr lang="en-US" sz="2000" i="0" dirty="0" err="1">
                <a:effectLst/>
                <a:latin typeface="medium-content-sans-serif-font" charset="0"/>
              </a:rPr>
              <a:t>macOS</a:t>
            </a:r>
            <a:r>
              <a:rPr lang="en-US" sz="2000" i="0" dirty="0">
                <a:effectLst/>
                <a:latin typeface="medium-content-sans-serif-font" charset="0"/>
              </a:rPr>
              <a:t> high Sierra</a:t>
            </a:r>
            <a:r>
              <a:rPr lang="en-US" sz="2000" i="0" dirty="0">
                <a:effectLst/>
                <a:latin typeface="medium-content-serif-font" charset="0"/>
              </a:rPr>
              <a:t> </a:t>
            </a:r>
            <a:endParaRPr lang="en-US" sz="2000" dirty="0"/>
          </a:p>
        </p:txBody>
      </p:sp>
      <p:sp>
        <p:nvSpPr>
          <p:cNvPr id="5" name="Rectangle 4"/>
          <p:cNvSpPr/>
          <p:nvPr/>
        </p:nvSpPr>
        <p:spPr>
          <a:xfrm>
            <a:off x="903703" y="1997604"/>
            <a:ext cx="2642711" cy="369332"/>
          </a:xfrm>
          <a:prstGeom prst="rect">
            <a:avLst/>
          </a:prstGeom>
        </p:spPr>
        <p:txBody>
          <a:bodyPr wrap="none">
            <a:spAutoFit/>
          </a:bodyPr>
          <a:lstStyle/>
          <a:p>
            <a:r>
              <a:rPr lang="en-US" b="1" i="0" dirty="0">
                <a:effectLst/>
                <a:latin typeface="medium-content-sans-serif-font" charset="0"/>
              </a:rPr>
              <a:t>Step1: Install Homebrew</a:t>
            </a:r>
          </a:p>
        </p:txBody>
      </p:sp>
      <p:sp>
        <p:nvSpPr>
          <p:cNvPr id="6" name="Rectangle 5"/>
          <p:cNvSpPr/>
          <p:nvPr/>
        </p:nvSpPr>
        <p:spPr>
          <a:xfrm>
            <a:off x="903703" y="2583023"/>
            <a:ext cx="8445713" cy="646331"/>
          </a:xfrm>
          <a:prstGeom prst="rect">
            <a:avLst/>
          </a:prstGeom>
        </p:spPr>
        <p:txBody>
          <a:bodyPr wrap="square">
            <a:spAutoFit/>
          </a:bodyPr>
          <a:lstStyle/>
          <a:p>
            <a:r>
              <a:rPr lang="en-US" dirty="0">
                <a:solidFill>
                  <a:srgbClr val="0070C0"/>
                </a:solidFill>
                <a:effectLst/>
              </a:rPr>
              <a:t>/</a:t>
            </a:r>
            <a:r>
              <a:rPr lang="en-US" dirty="0" err="1">
                <a:solidFill>
                  <a:srgbClr val="0070C0"/>
                </a:solidFill>
                <a:effectLst/>
              </a:rPr>
              <a:t>usr</a:t>
            </a:r>
            <a:r>
              <a:rPr lang="en-US" dirty="0">
                <a:solidFill>
                  <a:srgbClr val="0070C0"/>
                </a:solidFill>
                <a:effectLst/>
              </a:rPr>
              <a:t>/bin/ruby -e "$(curl -</a:t>
            </a:r>
            <a:r>
              <a:rPr lang="en-US" dirty="0" err="1">
                <a:solidFill>
                  <a:srgbClr val="0070C0"/>
                </a:solidFill>
                <a:effectLst/>
              </a:rPr>
              <a:t>fsSL</a:t>
            </a:r>
            <a:r>
              <a:rPr lang="en-US" dirty="0">
                <a:solidFill>
                  <a:srgbClr val="0070C0"/>
                </a:solidFill>
                <a:effectLst/>
              </a:rPr>
              <a:t> https://</a:t>
            </a:r>
            <a:r>
              <a:rPr lang="en-US" dirty="0" err="1">
                <a:solidFill>
                  <a:srgbClr val="0070C0"/>
                </a:solidFill>
                <a:effectLst/>
              </a:rPr>
              <a:t>raw.githubusercontent.com</a:t>
            </a:r>
            <a:r>
              <a:rPr lang="en-US" dirty="0">
                <a:solidFill>
                  <a:srgbClr val="0070C0"/>
                </a:solidFill>
                <a:effectLst/>
              </a:rPr>
              <a:t>/Homebrew/install/master/install)"</a:t>
            </a:r>
            <a:endParaRPr lang="en-US" dirty="0">
              <a:solidFill>
                <a:srgbClr val="0070C0"/>
              </a:solidFill>
            </a:endParaRPr>
          </a:p>
        </p:txBody>
      </p:sp>
      <p:sp>
        <p:nvSpPr>
          <p:cNvPr id="7" name="Rectangle 6"/>
          <p:cNvSpPr/>
          <p:nvPr/>
        </p:nvSpPr>
        <p:spPr>
          <a:xfrm>
            <a:off x="865411" y="3525502"/>
            <a:ext cx="3816109" cy="369332"/>
          </a:xfrm>
          <a:prstGeom prst="rect">
            <a:avLst/>
          </a:prstGeom>
        </p:spPr>
        <p:txBody>
          <a:bodyPr wrap="none">
            <a:spAutoFit/>
          </a:bodyPr>
          <a:lstStyle/>
          <a:p>
            <a:r>
              <a:rPr lang="en-US" b="1" i="0" dirty="0">
                <a:effectLst/>
                <a:latin typeface="medium-content-serif-font" charset="0"/>
              </a:rPr>
              <a:t> Step2: Install telnet using homebrew</a:t>
            </a:r>
            <a:endParaRPr lang="en-US" dirty="0"/>
          </a:p>
        </p:txBody>
      </p:sp>
      <p:sp>
        <p:nvSpPr>
          <p:cNvPr id="8" name="Rectangle 7"/>
          <p:cNvSpPr/>
          <p:nvPr/>
        </p:nvSpPr>
        <p:spPr>
          <a:xfrm>
            <a:off x="903702" y="4018588"/>
            <a:ext cx="1877565" cy="369332"/>
          </a:xfrm>
          <a:prstGeom prst="rect">
            <a:avLst/>
          </a:prstGeom>
        </p:spPr>
        <p:txBody>
          <a:bodyPr wrap="none">
            <a:spAutoFit/>
          </a:bodyPr>
          <a:lstStyle/>
          <a:p>
            <a:r>
              <a:rPr lang="en-US" dirty="0">
                <a:solidFill>
                  <a:srgbClr val="0070C0"/>
                </a:solidFill>
              </a:rPr>
              <a:t>brew install telnet</a:t>
            </a:r>
          </a:p>
        </p:txBody>
      </p:sp>
      <p:sp>
        <p:nvSpPr>
          <p:cNvPr id="9" name="Rectangle 8"/>
          <p:cNvSpPr/>
          <p:nvPr/>
        </p:nvSpPr>
        <p:spPr>
          <a:xfrm>
            <a:off x="865411" y="4984905"/>
            <a:ext cx="2518766" cy="369332"/>
          </a:xfrm>
          <a:prstGeom prst="rect">
            <a:avLst/>
          </a:prstGeom>
        </p:spPr>
        <p:txBody>
          <a:bodyPr wrap="none">
            <a:spAutoFit/>
          </a:bodyPr>
          <a:lstStyle/>
          <a:p>
            <a:r>
              <a:rPr lang="en-US" b="1" i="0" dirty="0">
                <a:effectLst/>
                <a:latin typeface="medium-content-serif-font" charset="0"/>
              </a:rPr>
              <a:t>Finally, Play with telnet</a:t>
            </a:r>
            <a:endParaRPr lang="en-US" dirty="0"/>
          </a:p>
        </p:txBody>
      </p:sp>
      <p:sp>
        <p:nvSpPr>
          <p:cNvPr id="12" name="Rectangle 11"/>
          <p:cNvSpPr/>
          <p:nvPr/>
        </p:nvSpPr>
        <p:spPr>
          <a:xfrm>
            <a:off x="891529" y="5477991"/>
            <a:ext cx="3001206" cy="646331"/>
          </a:xfrm>
          <a:prstGeom prst="rect">
            <a:avLst/>
          </a:prstGeom>
        </p:spPr>
        <p:txBody>
          <a:bodyPr wrap="none">
            <a:spAutoFit/>
          </a:bodyPr>
          <a:lstStyle/>
          <a:p>
            <a:r>
              <a:rPr lang="en-US" dirty="0">
                <a:solidFill>
                  <a:srgbClr val="0070C0"/>
                </a:solidFill>
              </a:rPr>
              <a:t>telnet </a:t>
            </a:r>
            <a:r>
              <a:rPr lang="en-US" dirty="0" err="1">
                <a:solidFill>
                  <a:srgbClr val="0070C0"/>
                </a:solidFill>
              </a:rPr>
              <a:t>www.google.com.au</a:t>
            </a:r>
            <a:r>
              <a:rPr lang="en-US" dirty="0">
                <a:solidFill>
                  <a:srgbClr val="0070C0"/>
                </a:solidFill>
              </a:rPr>
              <a:t> 80</a:t>
            </a:r>
          </a:p>
          <a:p>
            <a:endParaRPr lang="en-US" dirty="0">
              <a:solidFill>
                <a:srgbClr val="0070C0"/>
              </a:solidFill>
            </a:endParaRPr>
          </a:p>
        </p:txBody>
      </p:sp>
      <p:sp>
        <p:nvSpPr>
          <p:cNvPr id="15" name="Rectangle 14"/>
          <p:cNvSpPr/>
          <p:nvPr/>
        </p:nvSpPr>
        <p:spPr>
          <a:xfrm>
            <a:off x="865411" y="6158721"/>
            <a:ext cx="1610377" cy="369332"/>
          </a:xfrm>
          <a:prstGeom prst="rect">
            <a:avLst/>
          </a:prstGeom>
        </p:spPr>
        <p:txBody>
          <a:bodyPr wrap="none">
            <a:spAutoFit/>
          </a:bodyPr>
          <a:lstStyle/>
          <a:p>
            <a:r>
              <a:rPr lang="en-US">
                <a:solidFill>
                  <a:srgbClr val="0070C0"/>
                </a:solidFill>
              </a:rPr>
              <a:t>GET / HTTP/1.0</a:t>
            </a:r>
            <a:endParaRPr lang="en-US" dirty="0">
              <a:solidFill>
                <a:srgbClr val="0070C0"/>
              </a:solidFill>
            </a:endParaRPr>
          </a:p>
        </p:txBody>
      </p:sp>
      <p:sp>
        <p:nvSpPr>
          <p:cNvPr id="16" name="Rectangle 15"/>
          <p:cNvSpPr/>
          <p:nvPr/>
        </p:nvSpPr>
        <p:spPr>
          <a:xfrm>
            <a:off x="3845829" y="6148552"/>
            <a:ext cx="2718949" cy="646331"/>
          </a:xfrm>
          <a:prstGeom prst="rect">
            <a:avLst/>
          </a:prstGeom>
        </p:spPr>
        <p:txBody>
          <a:bodyPr wrap="none">
            <a:spAutoFit/>
          </a:bodyPr>
          <a:lstStyle/>
          <a:p>
            <a:r>
              <a:rPr lang="en-US" dirty="0">
                <a:solidFill>
                  <a:srgbClr val="0070C0"/>
                </a:solidFill>
              </a:rPr>
              <a:t>GET / HTTP/1.1</a:t>
            </a:r>
          </a:p>
          <a:p>
            <a:r>
              <a:rPr lang="en-US" dirty="0">
                <a:solidFill>
                  <a:srgbClr val="0070C0"/>
                </a:solidFill>
              </a:rPr>
              <a:t>HOST: </a:t>
            </a:r>
            <a:r>
              <a:rPr lang="en-US" dirty="0" err="1">
                <a:solidFill>
                  <a:srgbClr val="0070C0"/>
                </a:solidFill>
              </a:rPr>
              <a:t>www.google.com.au</a:t>
            </a:r>
            <a:endParaRPr lang="en-US" dirty="0">
              <a:solidFill>
                <a:srgbClr val="0070C0"/>
              </a:solidFill>
            </a:endParaRPr>
          </a:p>
        </p:txBody>
      </p:sp>
      <p:sp>
        <p:nvSpPr>
          <p:cNvPr id="17" name="TextBox 16"/>
          <p:cNvSpPr txBox="1"/>
          <p:nvPr/>
        </p:nvSpPr>
        <p:spPr>
          <a:xfrm>
            <a:off x="7206343" y="6258435"/>
            <a:ext cx="3341914" cy="461665"/>
          </a:xfrm>
          <a:prstGeom prst="rect">
            <a:avLst/>
          </a:prstGeom>
          <a:noFill/>
        </p:spPr>
        <p:txBody>
          <a:bodyPr wrap="square" rtlCol="0">
            <a:spAutoFit/>
          </a:bodyPr>
          <a:lstStyle/>
          <a:p>
            <a:r>
              <a:rPr lang="en-US" sz="2400" b="1" dirty="0">
                <a:solidFill>
                  <a:srgbClr val="FF0000"/>
                </a:solidFill>
              </a:rPr>
              <a:t>Hit enter twice</a:t>
            </a:r>
          </a:p>
        </p:txBody>
      </p:sp>
      <p:sp>
        <p:nvSpPr>
          <p:cNvPr id="18" name="Rectangle 17"/>
          <p:cNvSpPr/>
          <p:nvPr/>
        </p:nvSpPr>
        <p:spPr>
          <a:xfrm>
            <a:off x="8670692" y="4170614"/>
            <a:ext cx="3033587" cy="369332"/>
          </a:xfrm>
          <a:prstGeom prst="rect">
            <a:avLst/>
          </a:prstGeom>
        </p:spPr>
        <p:txBody>
          <a:bodyPr wrap="none">
            <a:spAutoFit/>
          </a:bodyPr>
          <a:lstStyle/>
          <a:p>
            <a:r>
              <a:rPr lang="en-US" b="1" dirty="0">
                <a:solidFill>
                  <a:srgbClr val="00B050"/>
                </a:solidFill>
              </a:rPr>
              <a:t>Another method to use telnet</a:t>
            </a:r>
          </a:p>
        </p:txBody>
      </p:sp>
      <p:sp>
        <p:nvSpPr>
          <p:cNvPr id="19" name="Rectangle 18"/>
          <p:cNvSpPr/>
          <p:nvPr/>
        </p:nvSpPr>
        <p:spPr>
          <a:xfrm>
            <a:off x="8670692" y="4539946"/>
            <a:ext cx="2664832" cy="369332"/>
          </a:xfrm>
          <a:prstGeom prst="rect">
            <a:avLst/>
          </a:prstGeom>
        </p:spPr>
        <p:txBody>
          <a:bodyPr wrap="none">
            <a:spAutoFit/>
          </a:bodyPr>
          <a:lstStyle/>
          <a:p>
            <a:r>
              <a:rPr lang="en-US" dirty="0" err="1">
                <a:solidFill>
                  <a:srgbClr val="0070C0"/>
                </a:solidFill>
              </a:rPr>
              <a:t>nc</a:t>
            </a:r>
            <a:r>
              <a:rPr lang="en-US" dirty="0">
                <a:solidFill>
                  <a:srgbClr val="0070C0"/>
                </a:solidFill>
              </a:rPr>
              <a:t> </a:t>
            </a:r>
            <a:r>
              <a:rPr lang="en-US" dirty="0" err="1">
                <a:solidFill>
                  <a:srgbClr val="0070C0"/>
                </a:solidFill>
              </a:rPr>
              <a:t>www.google.com.au</a:t>
            </a:r>
            <a:r>
              <a:rPr lang="en-US" dirty="0">
                <a:solidFill>
                  <a:srgbClr val="0070C0"/>
                </a:solidFill>
              </a:rPr>
              <a:t> 80</a:t>
            </a:r>
          </a:p>
        </p:txBody>
      </p:sp>
      <p:sp>
        <p:nvSpPr>
          <p:cNvPr id="20" name="Rectangle 19"/>
          <p:cNvSpPr/>
          <p:nvPr/>
        </p:nvSpPr>
        <p:spPr>
          <a:xfrm>
            <a:off x="8670692" y="4170614"/>
            <a:ext cx="3033587" cy="814291"/>
          </a:xfrm>
          <a:prstGeom prst="rect">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4992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dissolve">
                                      <p:cBhvr>
                                        <p:cTn id="29" dur="500"/>
                                        <p:tgtEl>
                                          <p:spTgt spid="15"/>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animEffect transition="in" filter="dissolve">
                                      <p:cBhvr>
                                        <p:cTn id="37" dur="500"/>
                                        <p:tgtEl>
                                          <p:spTgt spid="17">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ppt_x"/>
                                          </p:val>
                                        </p:tav>
                                        <p:tav tm="100000">
                                          <p:val>
                                            <p:strVal val="#ppt_x"/>
                                          </p:val>
                                        </p:tav>
                                      </p:tavLst>
                                    </p:anim>
                                    <p:anim calcmode="lin" valueType="num">
                                      <p:cBhvr additive="base">
                                        <p:cTn id="47" dur="500" fill="hold"/>
                                        <p:tgtEl>
                                          <p:spTgt spid="19"/>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fill="hold"/>
                                        <p:tgtEl>
                                          <p:spTgt spid="20"/>
                                        </p:tgtEl>
                                        <p:attrNameLst>
                                          <p:attrName>ppt_x</p:attrName>
                                        </p:attrNameLst>
                                      </p:cBhvr>
                                      <p:tavLst>
                                        <p:tav tm="0">
                                          <p:val>
                                            <p:strVal val="#ppt_x"/>
                                          </p:val>
                                        </p:tav>
                                        <p:tav tm="100000">
                                          <p:val>
                                            <p:strVal val="#ppt_x"/>
                                          </p:val>
                                        </p:tav>
                                      </p:tavLst>
                                    </p:anim>
                                    <p:anim calcmode="lin" valueType="num">
                                      <p:cBhvr additive="base">
                                        <p:cTn id="5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2" grpId="0"/>
      <p:bldP spid="15" grpId="0"/>
      <p:bldP spid="16" grpId="0"/>
      <p:bldP spid="18" grpId="0"/>
      <p:bldP spid="19" grpId="0"/>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328468" y="576093"/>
            <a:ext cx="9458724" cy="6048993"/>
          </a:xfrm>
          <a:prstGeom prst="rect">
            <a:avLst/>
          </a:prstGeom>
        </p:spPr>
      </p:pic>
      <p:sp>
        <p:nvSpPr>
          <p:cNvPr id="9" name="Rectangle 8"/>
          <p:cNvSpPr/>
          <p:nvPr/>
        </p:nvSpPr>
        <p:spPr>
          <a:xfrm>
            <a:off x="1495244" y="1622091"/>
            <a:ext cx="6096000" cy="461665"/>
          </a:xfrm>
          <a:prstGeom prst="rect">
            <a:avLst/>
          </a:prstGeom>
        </p:spPr>
        <p:txBody>
          <a:bodyPr>
            <a:spAutoFit/>
          </a:bodyPr>
          <a:lstStyle/>
          <a:p>
            <a:r>
              <a:rPr lang="en-US" sz="2400" b="1" dirty="0">
                <a:solidFill>
                  <a:srgbClr val="FF0000"/>
                </a:solidFill>
              </a:rPr>
              <a:t>telnet </a:t>
            </a:r>
            <a:r>
              <a:rPr lang="en-US" sz="2400" b="1" dirty="0" err="1">
                <a:solidFill>
                  <a:srgbClr val="FF0000"/>
                </a:solidFill>
              </a:rPr>
              <a:t>www.google.com.au</a:t>
            </a:r>
            <a:r>
              <a:rPr lang="en-US" sz="2400" b="1" dirty="0">
                <a:solidFill>
                  <a:srgbClr val="FF0000"/>
                </a:solidFill>
              </a:rPr>
              <a:t> 80</a:t>
            </a:r>
          </a:p>
        </p:txBody>
      </p:sp>
      <p:sp>
        <p:nvSpPr>
          <p:cNvPr id="10" name="Rectangle 9"/>
          <p:cNvSpPr/>
          <p:nvPr/>
        </p:nvSpPr>
        <p:spPr>
          <a:xfrm>
            <a:off x="1495244" y="2083756"/>
            <a:ext cx="6096000" cy="461665"/>
          </a:xfrm>
          <a:prstGeom prst="rect">
            <a:avLst/>
          </a:prstGeom>
        </p:spPr>
        <p:txBody>
          <a:bodyPr>
            <a:spAutoFit/>
          </a:bodyPr>
          <a:lstStyle/>
          <a:p>
            <a:r>
              <a:rPr lang="en-US" sz="2400" b="1" dirty="0" err="1">
                <a:solidFill>
                  <a:srgbClr val="FF0000"/>
                </a:solidFill>
              </a:rPr>
              <a:t>nc</a:t>
            </a:r>
            <a:r>
              <a:rPr lang="en-US" sz="2400" b="1" dirty="0">
                <a:solidFill>
                  <a:srgbClr val="FF0000"/>
                </a:solidFill>
              </a:rPr>
              <a:t> </a:t>
            </a:r>
            <a:r>
              <a:rPr lang="en-US" sz="2400" b="1" dirty="0" err="1">
                <a:solidFill>
                  <a:srgbClr val="FF0000"/>
                </a:solidFill>
              </a:rPr>
              <a:t>www.google.com.au</a:t>
            </a:r>
            <a:r>
              <a:rPr lang="en-US" sz="2400" b="1" dirty="0">
                <a:solidFill>
                  <a:srgbClr val="FF0000"/>
                </a:solidFill>
              </a:rPr>
              <a:t> 80</a:t>
            </a:r>
          </a:p>
        </p:txBody>
      </p:sp>
      <p:sp>
        <p:nvSpPr>
          <p:cNvPr id="11" name="Rectangle 10"/>
          <p:cNvSpPr/>
          <p:nvPr/>
        </p:nvSpPr>
        <p:spPr>
          <a:xfrm>
            <a:off x="1495244" y="3258556"/>
            <a:ext cx="2461700" cy="523220"/>
          </a:xfrm>
          <a:prstGeom prst="rect">
            <a:avLst/>
          </a:prstGeom>
        </p:spPr>
        <p:txBody>
          <a:bodyPr wrap="none">
            <a:spAutoFit/>
          </a:bodyPr>
          <a:lstStyle/>
          <a:p>
            <a:r>
              <a:rPr lang="en-US" sz="2800" b="1" dirty="0">
                <a:solidFill>
                  <a:srgbClr val="FF0000"/>
                </a:solidFill>
              </a:rPr>
              <a:t>GET / HTTP/1.0</a:t>
            </a:r>
          </a:p>
        </p:txBody>
      </p:sp>
      <p:sp>
        <p:nvSpPr>
          <p:cNvPr id="12" name="Rectangle 11"/>
          <p:cNvSpPr/>
          <p:nvPr/>
        </p:nvSpPr>
        <p:spPr>
          <a:xfrm>
            <a:off x="1495244" y="4028105"/>
            <a:ext cx="4120936" cy="954107"/>
          </a:xfrm>
          <a:prstGeom prst="rect">
            <a:avLst/>
          </a:prstGeom>
        </p:spPr>
        <p:txBody>
          <a:bodyPr wrap="none">
            <a:spAutoFit/>
          </a:bodyPr>
          <a:lstStyle/>
          <a:p>
            <a:r>
              <a:rPr lang="en-US" sz="2800" b="1" dirty="0">
                <a:solidFill>
                  <a:srgbClr val="FF0000"/>
                </a:solidFill>
              </a:rPr>
              <a:t>GET / HTTP/1.0</a:t>
            </a:r>
          </a:p>
          <a:p>
            <a:r>
              <a:rPr lang="en-US" sz="2800" b="1" dirty="0">
                <a:solidFill>
                  <a:srgbClr val="FF0000"/>
                </a:solidFill>
              </a:rPr>
              <a:t>Host: </a:t>
            </a:r>
            <a:r>
              <a:rPr lang="en-US" sz="2800" b="1" dirty="0" err="1">
                <a:solidFill>
                  <a:srgbClr val="FF0000"/>
                </a:solidFill>
              </a:rPr>
              <a:t>www.google.com.au</a:t>
            </a:r>
            <a:endParaRPr lang="en-US" sz="2800" b="1" dirty="0">
              <a:solidFill>
                <a:srgbClr val="FF0000"/>
              </a:solidFill>
            </a:endParaRPr>
          </a:p>
        </p:txBody>
      </p:sp>
      <p:sp>
        <p:nvSpPr>
          <p:cNvPr id="13" name="Rectangle 12"/>
          <p:cNvSpPr/>
          <p:nvPr/>
        </p:nvSpPr>
        <p:spPr>
          <a:xfrm>
            <a:off x="1495244" y="5424758"/>
            <a:ext cx="4120936" cy="954107"/>
          </a:xfrm>
          <a:prstGeom prst="rect">
            <a:avLst/>
          </a:prstGeom>
        </p:spPr>
        <p:txBody>
          <a:bodyPr wrap="none">
            <a:spAutoFit/>
          </a:bodyPr>
          <a:lstStyle/>
          <a:p>
            <a:r>
              <a:rPr lang="en-US" sz="2800" b="1" dirty="0">
                <a:solidFill>
                  <a:srgbClr val="FF0000"/>
                </a:solidFill>
              </a:rPr>
              <a:t>GET / HTTP/1.1</a:t>
            </a:r>
          </a:p>
          <a:p>
            <a:r>
              <a:rPr lang="en-US" sz="2800" b="1" dirty="0">
                <a:solidFill>
                  <a:srgbClr val="FF0000"/>
                </a:solidFill>
              </a:rPr>
              <a:t>Host: </a:t>
            </a:r>
            <a:r>
              <a:rPr lang="en-US" sz="2800" b="1" dirty="0" err="1">
                <a:solidFill>
                  <a:srgbClr val="FF0000"/>
                </a:solidFill>
              </a:rPr>
              <a:t>www.google.com.au</a:t>
            </a:r>
            <a:endParaRPr lang="en-US" sz="2800" b="1" dirty="0">
              <a:solidFill>
                <a:srgbClr val="FF0000"/>
              </a:solidFill>
            </a:endParaRPr>
          </a:p>
        </p:txBody>
      </p:sp>
      <p:sp>
        <p:nvSpPr>
          <p:cNvPr id="14" name="Rectangle 13"/>
          <p:cNvSpPr/>
          <p:nvPr/>
        </p:nvSpPr>
        <p:spPr>
          <a:xfrm>
            <a:off x="7591244" y="5215787"/>
            <a:ext cx="2400529" cy="523220"/>
          </a:xfrm>
          <a:prstGeom prst="rect">
            <a:avLst/>
          </a:prstGeom>
        </p:spPr>
        <p:txBody>
          <a:bodyPr wrap="none">
            <a:spAutoFit/>
          </a:bodyPr>
          <a:lstStyle/>
          <a:p>
            <a:r>
              <a:rPr lang="en-US" sz="2800" b="1" dirty="0">
                <a:solidFill>
                  <a:srgbClr val="FF0000"/>
                </a:solidFill>
              </a:rPr>
              <a:t>Hit enter twice</a:t>
            </a:r>
          </a:p>
        </p:txBody>
      </p:sp>
    </p:spTree>
    <p:extLst>
      <p:ext uri="{BB962C8B-B14F-4D97-AF65-F5344CB8AC3E}">
        <p14:creationId xmlns:p14="http://schemas.microsoft.com/office/powerpoint/2010/main" val="86968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748" y="293914"/>
            <a:ext cx="10986977" cy="6302829"/>
          </a:xfrm>
          <a:prstGeom prst="rect">
            <a:avLst/>
          </a:prstGeom>
        </p:spPr>
      </p:pic>
      <p:sp>
        <p:nvSpPr>
          <p:cNvPr id="3" name="Rectangle 2"/>
          <p:cNvSpPr/>
          <p:nvPr/>
        </p:nvSpPr>
        <p:spPr>
          <a:xfrm>
            <a:off x="4345007" y="293914"/>
            <a:ext cx="2937536" cy="293915"/>
          </a:xfrm>
          <a:prstGeom prst="rect">
            <a:avLst/>
          </a:prstGeom>
          <a:solidFill>
            <a:srgbClr val="00B05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39748" y="1099458"/>
            <a:ext cx="2415723" cy="500743"/>
          </a:xfrm>
          <a:prstGeom prst="rect">
            <a:avLst/>
          </a:prstGeom>
          <a:solidFill>
            <a:srgbClr val="00B05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61257" y="1281793"/>
            <a:ext cx="3461657" cy="244929"/>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8" name="Straight Arrow Connector 7"/>
          <p:cNvCxnSpPr>
            <a:stCxn id="6" idx="6"/>
          </p:cNvCxnSpPr>
          <p:nvPr/>
        </p:nvCxnSpPr>
        <p:spPr>
          <a:xfrm>
            <a:off x="3722914" y="1404258"/>
            <a:ext cx="1143000" cy="1224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953460" y="1342056"/>
            <a:ext cx="2203552" cy="369332"/>
          </a:xfrm>
          <a:prstGeom prst="rect">
            <a:avLst/>
          </a:prstGeom>
        </p:spPr>
        <p:txBody>
          <a:bodyPr wrap="none">
            <a:spAutoFit/>
          </a:bodyPr>
          <a:lstStyle/>
          <a:p>
            <a:r>
              <a:rPr lang="en-US" dirty="0">
                <a:solidFill>
                  <a:srgbClr val="FF0000"/>
                </a:solidFill>
              </a:rPr>
              <a:t>Optional for HTTP 1.0</a:t>
            </a:r>
          </a:p>
        </p:txBody>
      </p:sp>
      <p:sp>
        <p:nvSpPr>
          <p:cNvPr id="10" name="Rectangle 9"/>
          <p:cNvSpPr/>
          <p:nvPr/>
        </p:nvSpPr>
        <p:spPr>
          <a:xfrm>
            <a:off x="539748" y="1755717"/>
            <a:ext cx="10986977" cy="3009901"/>
          </a:xfrm>
          <a:prstGeom prst="rect">
            <a:avLst/>
          </a:prstGeom>
          <a:solidFill>
            <a:srgbClr val="00B0F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282543" y="2773527"/>
            <a:ext cx="3967843" cy="584775"/>
          </a:xfrm>
          <a:prstGeom prst="rect">
            <a:avLst/>
          </a:prstGeom>
          <a:noFill/>
        </p:spPr>
        <p:txBody>
          <a:bodyPr wrap="square" rtlCol="0">
            <a:spAutoFit/>
          </a:bodyPr>
          <a:lstStyle/>
          <a:p>
            <a:r>
              <a:rPr lang="en-US" sz="3200" b="1" dirty="0"/>
              <a:t>Header Information</a:t>
            </a:r>
          </a:p>
        </p:txBody>
      </p:sp>
      <p:sp>
        <p:nvSpPr>
          <p:cNvPr id="12" name="Oval 11"/>
          <p:cNvSpPr/>
          <p:nvPr/>
        </p:nvSpPr>
        <p:spPr>
          <a:xfrm>
            <a:off x="413657" y="1695454"/>
            <a:ext cx="2280557" cy="244929"/>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 name="Straight Arrow Connector 12"/>
          <p:cNvCxnSpPr/>
          <p:nvPr/>
        </p:nvCxnSpPr>
        <p:spPr>
          <a:xfrm>
            <a:off x="2694214" y="1833853"/>
            <a:ext cx="2324100" cy="1065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105860" y="1755717"/>
            <a:ext cx="1579278" cy="369332"/>
          </a:xfrm>
          <a:prstGeom prst="rect">
            <a:avLst/>
          </a:prstGeom>
        </p:spPr>
        <p:txBody>
          <a:bodyPr wrap="none">
            <a:spAutoFit/>
          </a:bodyPr>
          <a:lstStyle/>
          <a:p>
            <a:r>
              <a:rPr lang="en-US" dirty="0">
                <a:solidFill>
                  <a:srgbClr val="FF0000"/>
                </a:solidFill>
              </a:rPr>
              <a:t>Status: success</a:t>
            </a:r>
          </a:p>
        </p:txBody>
      </p:sp>
      <p:sp>
        <p:nvSpPr>
          <p:cNvPr id="16" name="Oval 15"/>
          <p:cNvSpPr/>
          <p:nvPr/>
        </p:nvSpPr>
        <p:spPr>
          <a:xfrm>
            <a:off x="490310" y="2883355"/>
            <a:ext cx="2280557" cy="244929"/>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p:cNvSpPr/>
          <p:nvPr/>
        </p:nvSpPr>
        <p:spPr>
          <a:xfrm>
            <a:off x="539747" y="4920228"/>
            <a:ext cx="10986977" cy="1676515"/>
          </a:xfrm>
          <a:prstGeom prst="rect">
            <a:avLst/>
          </a:prstGeom>
          <a:solidFill>
            <a:srgbClr val="FFC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558881" y="5491040"/>
            <a:ext cx="3967843" cy="584775"/>
          </a:xfrm>
          <a:prstGeom prst="rect">
            <a:avLst/>
          </a:prstGeom>
          <a:noFill/>
        </p:spPr>
        <p:txBody>
          <a:bodyPr wrap="square" rtlCol="0">
            <a:spAutoFit/>
          </a:bodyPr>
          <a:lstStyle/>
          <a:p>
            <a:r>
              <a:rPr lang="en-US" sz="3200" b="1" dirty="0"/>
              <a:t>HTML</a:t>
            </a:r>
          </a:p>
        </p:txBody>
      </p:sp>
    </p:spTree>
    <p:extLst>
      <p:ext uri="{BB962C8B-B14F-4D97-AF65-F5344CB8AC3E}">
        <p14:creationId xmlns:p14="http://schemas.microsoft.com/office/powerpoint/2010/main" val="37769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par>
                                <p:cTn id="18" presetID="9"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par>
                                <p:cTn id="34" presetID="9" presetClass="entr" presetSubtype="0" fill="hold" grpId="1"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dissolve">
                                      <p:cBhvr>
                                        <p:cTn id="41" dur="500"/>
                                        <p:tgtEl>
                                          <p:spTgt spid="12"/>
                                        </p:tgtEl>
                                      </p:cBhvr>
                                    </p:animEffect>
                                  </p:childTnLst>
                                </p:cTn>
                              </p:par>
                              <p:par>
                                <p:cTn id="42" presetID="9"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dissolve">
                                      <p:cBhvr>
                                        <p:cTn id="44" dur="500"/>
                                        <p:tgtEl>
                                          <p:spTgt spid="13"/>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dissolv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dissolv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dissolve">
                                      <p:cBhvr>
                                        <p:cTn id="57" dur="500"/>
                                        <p:tgtEl>
                                          <p:spTgt spid="17"/>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dissolve">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9" grpId="0"/>
      <p:bldP spid="10" grpId="0" animBg="1"/>
      <p:bldP spid="10" grpId="1" animBg="1"/>
      <p:bldP spid="11" grpId="0"/>
      <p:bldP spid="12" grpId="0" animBg="1"/>
      <p:bldP spid="14" grpId="0"/>
      <p:bldP spid="16" grpId="0" animBg="1"/>
      <p:bldP spid="17" grpId="0" animBg="1"/>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5864" y="350716"/>
            <a:ext cx="11045510" cy="6334756"/>
          </a:xfrm>
          <a:prstGeom prst="rect">
            <a:avLst/>
          </a:prstGeom>
        </p:spPr>
      </p:pic>
      <p:sp>
        <p:nvSpPr>
          <p:cNvPr id="3" name="Rectangle 2"/>
          <p:cNvSpPr/>
          <p:nvPr/>
        </p:nvSpPr>
        <p:spPr>
          <a:xfrm>
            <a:off x="375864" y="4658264"/>
            <a:ext cx="11045510" cy="2027208"/>
          </a:xfrm>
          <a:prstGeom prst="rect">
            <a:avLst/>
          </a:prstGeom>
          <a:solidFill>
            <a:srgbClr val="00B0F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99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1"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2343" y="2692243"/>
            <a:ext cx="9850966" cy="646331"/>
          </a:xfrm>
          <a:prstGeom prst="rect">
            <a:avLst/>
          </a:prstGeom>
        </p:spPr>
        <p:txBody>
          <a:bodyPr wrap="none">
            <a:spAutoFit/>
          </a:bodyPr>
          <a:lstStyle/>
          <a:p>
            <a:r>
              <a:rPr lang="en-US" sz="3600" dirty="0"/>
              <a:t>https://</a:t>
            </a:r>
            <a:r>
              <a:rPr lang="en-US" sz="3600" dirty="0" err="1"/>
              <a:t>github.com</a:t>
            </a:r>
            <a:r>
              <a:rPr lang="en-US" sz="3600" dirty="0"/>
              <a:t>/</a:t>
            </a:r>
            <a:r>
              <a:rPr lang="en-US" sz="3600" dirty="0" err="1"/>
              <a:t>SiaHuo</a:t>
            </a:r>
            <a:r>
              <a:rPr lang="en-US" sz="3600" dirty="0"/>
              <a:t>/COMP90007Workshops</a:t>
            </a:r>
          </a:p>
        </p:txBody>
      </p:sp>
      <p:sp>
        <p:nvSpPr>
          <p:cNvPr id="3" name="Rectangle 2"/>
          <p:cNvSpPr/>
          <p:nvPr/>
        </p:nvSpPr>
        <p:spPr>
          <a:xfrm>
            <a:off x="1272343" y="1447164"/>
            <a:ext cx="1295547" cy="646331"/>
          </a:xfrm>
          <a:prstGeom prst="rect">
            <a:avLst/>
          </a:prstGeom>
        </p:spPr>
        <p:txBody>
          <a:bodyPr wrap="none">
            <a:spAutoFit/>
          </a:bodyPr>
          <a:lstStyle/>
          <a:p>
            <a:r>
              <a:rPr lang="en-US" sz="3600" b="1" dirty="0"/>
              <a:t>Slides</a:t>
            </a:r>
          </a:p>
        </p:txBody>
      </p:sp>
    </p:spTree>
    <p:extLst>
      <p:ext uri="{BB962C8B-B14F-4D97-AF65-F5344CB8AC3E}">
        <p14:creationId xmlns:p14="http://schemas.microsoft.com/office/powerpoint/2010/main" val="851941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45389" y="948906"/>
            <a:ext cx="9851366" cy="1877437"/>
          </a:xfrm>
          <a:prstGeom prst="rect">
            <a:avLst/>
          </a:prstGeom>
          <a:noFill/>
        </p:spPr>
        <p:txBody>
          <a:bodyPr wrap="square" rtlCol="0">
            <a:spAutoFit/>
          </a:bodyPr>
          <a:lstStyle/>
          <a:p>
            <a:r>
              <a:rPr lang="en-US" sz="3200" b="1" dirty="0"/>
              <a:t>Question 1</a:t>
            </a:r>
          </a:p>
          <a:p>
            <a:endParaRPr lang="en-US" dirty="0"/>
          </a:p>
          <a:p>
            <a:r>
              <a:rPr lang="en-US" sz="2400" dirty="0"/>
              <a:t>What is the complete ASCII response from the web server after you sent the request ‘GET / HTTP/1.0’ ? </a:t>
            </a:r>
          </a:p>
          <a:p>
            <a:endParaRPr lang="en-US" dirty="0"/>
          </a:p>
        </p:txBody>
      </p:sp>
      <p:pic>
        <p:nvPicPr>
          <p:cNvPr id="4" name="Picture 3"/>
          <p:cNvPicPr>
            <a:picLocks noChangeAspect="1"/>
          </p:cNvPicPr>
          <p:nvPr/>
        </p:nvPicPr>
        <p:blipFill>
          <a:blip r:embed="rId2"/>
          <a:stretch>
            <a:fillRect/>
          </a:stretch>
        </p:blipFill>
        <p:spPr>
          <a:xfrm>
            <a:off x="845389" y="190397"/>
            <a:ext cx="10986977" cy="6302829"/>
          </a:xfrm>
          <a:prstGeom prst="rect">
            <a:avLst/>
          </a:prstGeom>
        </p:spPr>
      </p:pic>
    </p:spTree>
    <p:extLst>
      <p:ext uri="{BB962C8B-B14F-4D97-AF65-F5344CB8AC3E}">
        <p14:creationId xmlns:p14="http://schemas.microsoft.com/office/powerpoint/2010/main" val="130415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9856" y="896518"/>
            <a:ext cx="11099321" cy="1600438"/>
          </a:xfrm>
          <a:prstGeom prst="rect">
            <a:avLst/>
          </a:prstGeom>
        </p:spPr>
        <p:txBody>
          <a:bodyPr wrap="square">
            <a:spAutoFit/>
          </a:bodyPr>
          <a:lstStyle/>
          <a:p>
            <a:r>
              <a:rPr lang="en-US" sz="3200" b="1" dirty="0">
                <a:effectLst/>
                <a:latin typeface="CMR10" charset="0"/>
              </a:rPr>
              <a:t>Question 2</a:t>
            </a:r>
          </a:p>
          <a:p>
            <a:endParaRPr lang="en-US" dirty="0">
              <a:effectLst/>
              <a:latin typeface="CMR10" charset="0"/>
            </a:endParaRPr>
          </a:p>
          <a:p>
            <a:r>
              <a:rPr lang="en-US" sz="2400" dirty="0">
                <a:effectLst/>
                <a:latin typeface="CMR10" charset="0"/>
              </a:rPr>
              <a:t>Open up the specification on HTTP/1.0 at </a:t>
            </a:r>
            <a:r>
              <a:rPr lang="en-US" sz="2400" dirty="0">
                <a:solidFill>
                  <a:srgbClr val="FF00FF"/>
                </a:solidFill>
                <a:effectLst/>
                <a:latin typeface="CMTT10" charset="0"/>
              </a:rPr>
              <a:t>http://</a:t>
            </a:r>
            <a:r>
              <a:rPr lang="en-US" sz="2400" dirty="0" err="1">
                <a:solidFill>
                  <a:srgbClr val="FF00FF"/>
                </a:solidFill>
                <a:effectLst/>
                <a:latin typeface="CMTT10" charset="0"/>
              </a:rPr>
              <a:t>tools.ietf.org</a:t>
            </a:r>
            <a:r>
              <a:rPr lang="en-US" sz="2400" dirty="0">
                <a:solidFill>
                  <a:srgbClr val="FF00FF"/>
                </a:solidFill>
                <a:effectLst/>
                <a:latin typeface="CMTT10" charset="0"/>
              </a:rPr>
              <a:t>/html/rfc1945</a:t>
            </a:r>
            <a:r>
              <a:rPr lang="en-US" sz="2400" dirty="0">
                <a:effectLst/>
                <a:latin typeface="CMR10" charset="0"/>
              </a:rPr>
              <a:t>. Under section 9, what do the different categories of status codes 2xx, 3xx, 4xx and 5xx refer to? </a:t>
            </a:r>
          </a:p>
        </p:txBody>
      </p:sp>
      <p:pic>
        <p:nvPicPr>
          <p:cNvPr id="3" name="Picture 2"/>
          <p:cNvPicPr>
            <a:picLocks noChangeAspect="1"/>
          </p:cNvPicPr>
          <p:nvPr/>
        </p:nvPicPr>
        <p:blipFill>
          <a:blip r:embed="rId2"/>
          <a:stretch>
            <a:fillRect/>
          </a:stretch>
        </p:blipFill>
        <p:spPr>
          <a:xfrm>
            <a:off x="1262199" y="3284627"/>
            <a:ext cx="9874634" cy="2598588"/>
          </a:xfrm>
          <a:prstGeom prst="rect">
            <a:avLst/>
          </a:prstGeom>
        </p:spPr>
      </p:pic>
    </p:spTree>
    <p:extLst>
      <p:ext uri="{BB962C8B-B14F-4D97-AF65-F5344CB8AC3E}">
        <p14:creationId xmlns:p14="http://schemas.microsoft.com/office/powerpoint/2010/main" val="200103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39800" y="1752720"/>
            <a:ext cx="10312400" cy="3594100"/>
          </a:xfrm>
          <a:prstGeom prst="rect">
            <a:avLst/>
          </a:prstGeom>
        </p:spPr>
      </p:pic>
      <p:sp>
        <p:nvSpPr>
          <p:cNvPr id="3" name="Rectangle 2"/>
          <p:cNvSpPr/>
          <p:nvPr/>
        </p:nvSpPr>
        <p:spPr>
          <a:xfrm>
            <a:off x="939800" y="742674"/>
            <a:ext cx="2064989" cy="584775"/>
          </a:xfrm>
          <a:prstGeom prst="rect">
            <a:avLst/>
          </a:prstGeom>
        </p:spPr>
        <p:txBody>
          <a:bodyPr wrap="none">
            <a:spAutoFit/>
          </a:bodyPr>
          <a:lstStyle/>
          <a:p>
            <a:r>
              <a:rPr lang="en-US" sz="3200" b="1" dirty="0">
                <a:effectLst/>
                <a:latin typeface="CMR10" charset="0"/>
              </a:rPr>
              <a:t>Question 3</a:t>
            </a:r>
          </a:p>
        </p:txBody>
      </p:sp>
    </p:spTree>
    <p:extLst>
      <p:ext uri="{BB962C8B-B14F-4D97-AF65-F5344CB8AC3E}">
        <p14:creationId xmlns:p14="http://schemas.microsoft.com/office/powerpoint/2010/main" val="1422150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5864" y="350716"/>
            <a:ext cx="11045510" cy="6334756"/>
          </a:xfrm>
          <a:prstGeom prst="rect">
            <a:avLst/>
          </a:prstGeom>
        </p:spPr>
      </p:pic>
      <p:sp>
        <p:nvSpPr>
          <p:cNvPr id="3" name="Rectangle 2"/>
          <p:cNvSpPr/>
          <p:nvPr/>
        </p:nvSpPr>
        <p:spPr>
          <a:xfrm>
            <a:off x="375864" y="4658264"/>
            <a:ext cx="11045510" cy="2027208"/>
          </a:xfrm>
          <a:prstGeom prst="rect">
            <a:avLst/>
          </a:prstGeom>
          <a:solidFill>
            <a:srgbClr val="00B0F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07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1"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2385" y="1035017"/>
            <a:ext cx="10512724" cy="1600438"/>
          </a:xfrm>
          <a:prstGeom prst="rect">
            <a:avLst/>
          </a:prstGeom>
        </p:spPr>
        <p:txBody>
          <a:bodyPr wrap="square">
            <a:spAutoFit/>
          </a:bodyPr>
          <a:lstStyle/>
          <a:p>
            <a:r>
              <a:rPr lang="en-US" sz="3200" b="1" dirty="0">
                <a:effectLst/>
                <a:latin typeface="CMR10" charset="0"/>
              </a:rPr>
              <a:t>Question 4</a:t>
            </a:r>
          </a:p>
          <a:p>
            <a:endParaRPr lang="en-US" dirty="0">
              <a:latin typeface="CMR10" charset="0"/>
            </a:endParaRPr>
          </a:p>
          <a:p>
            <a:r>
              <a:rPr lang="en-US" sz="2400" dirty="0">
                <a:effectLst/>
                <a:latin typeface="CMR10" charset="0"/>
              </a:rPr>
              <a:t>Apart from GET, what are the other two methods in HTTP/1.0? Write a one or two sentence description for each of the three methods, with reference to RFC 1945. </a:t>
            </a:r>
          </a:p>
        </p:txBody>
      </p:sp>
      <p:pic>
        <p:nvPicPr>
          <p:cNvPr id="4" name="Picture 3"/>
          <p:cNvPicPr>
            <a:picLocks noChangeAspect="1"/>
          </p:cNvPicPr>
          <p:nvPr/>
        </p:nvPicPr>
        <p:blipFill>
          <a:blip r:embed="rId2"/>
          <a:stretch>
            <a:fillRect/>
          </a:stretch>
        </p:blipFill>
        <p:spPr>
          <a:xfrm>
            <a:off x="822386" y="3223969"/>
            <a:ext cx="10512724" cy="2540990"/>
          </a:xfrm>
          <a:prstGeom prst="rect">
            <a:avLst/>
          </a:prstGeom>
        </p:spPr>
      </p:pic>
      <p:pic>
        <p:nvPicPr>
          <p:cNvPr id="3" name="Picture 2"/>
          <p:cNvPicPr>
            <a:picLocks noChangeAspect="1"/>
          </p:cNvPicPr>
          <p:nvPr/>
        </p:nvPicPr>
        <p:blipFill>
          <a:blip r:embed="rId3"/>
          <a:stretch>
            <a:fillRect/>
          </a:stretch>
        </p:blipFill>
        <p:spPr>
          <a:xfrm>
            <a:off x="6972333" y="-2508164"/>
            <a:ext cx="7124700" cy="4343400"/>
          </a:xfrm>
          <a:prstGeom prst="rect">
            <a:avLst/>
          </a:prstGeom>
        </p:spPr>
      </p:pic>
    </p:spTree>
    <p:extLst>
      <p:ext uri="{BB962C8B-B14F-4D97-AF65-F5344CB8AC3E}">
        <p14:creationId xmlns:p14="http://schemas.microsoft.com/office/powerpoint/2010/main" val="147573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0187" y="897474"/>
            <a:ext cx="9425798" cy="1600438"/>
          </a:xfrm>
          <a:prstGeom prst="rect">
            <a:avLst/>
          </a:prstGeom>
        </p:spPr>
        <p:txBody>
          <a:bodyPr wrap="square">
            <a:spAutoFit/>
          </a:bodyPr>
          <a:lstStyle/>
          <a:p>
            <a:r>
              <a:rPr lang="en-US" sz="3200" b="1" dirty="0">
                <a:effectLst/>
                <a:latin typeface="CMR10" charset="0"/>
              </a:rPr>
              <a:t>Question 7</a:t>
            </a:r>
          </a:p>
          <a:p>
            <a:endParaRPr lang="en-US" dirty="0">
              <a:latin typeface="CMR10" charset="0"/>
            </a:endParaRPr>
          </a:p>
          <a:p>
            <a:r>
              <a:rPr lang="en-US" sz="2400" dirty="0">
                <a:effectLst/>
                <a:latin typeface="CMR10" charset="0"/>
              </a:rPr>
              <a:t>What security implications does HTTP have, relating your answer to what you have captured over Wireshark. </a:t>
            </a:r>
          </a:p>
        </p:txBody>
      </p:sp>
      <p:pic>
        <p:nvPicPr>
          <p:cNvPr id="4" name="Picture 3"/>
          <p:cNvPicPr>
            <a:picLocks noChangeAspect="1"/>
          </p:cNvPicPr>
          <p:nvPr/>
        </p:nvPicPr>
        <p:blipFill>
          <a:blip r:embed="rId2"/>
          <a:stretch>
            <a:fillRect/>
          </a:stretch>
        </p:blipFill>
        <p:spPr>
          <a:xfrm>
            <a:off x="1150187" y="3474842"/>
            <a:ext cx="10362158" cy="1048049"/>
          </a:xfrm>
          <a:prstGeom prst="rect">
            <a:avLst/>
          </a:prstGeom>
        </p:spPr>
      </p:pic>
    </p:spTree>
    <p:extLst>
      <p:ext uri="{BB962C8B-B14F-4D97-AF65-F5344CB8AC3E}">
        <p14:creationId xmlns:p14="http://schemas.microsoft.com/office/powerpoint/2010/main" val="198871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43488" y="1156742"/>
            <a:ext cx="7119257" cy="1169551"/>
          </a:xfrm>
          <a:prstGeom prst="rect">
            <a:avLst/>
          </a:prstGeom>
        </p:spPr>
        <p:txBody>
          <a:bodyPr wrap="none">
            <a:spAutoFit/>
          </a:bodyPr>
          <a:lstStyle/>
          <a:p>
            <a:r>
              <a:rPr lang="en-US" sz="2800" b="1" dirty="0">
                <a:effectLst/>
                <a:latin typeface="CMR10" charset="0"/>
              </a:rPr>
              <a:t>Bonus Question</a:t>
            </a:r>
          </a:p>
          <a:p>
            <a:endParaRPr lang="en-US" dirty="0">
              <a:latin typeface="CMR10" charset="0"/>
            </a:endParaRPr>
          </a:p>
          <a:p>
            <a:r>
              <a:rPr lang="en-US" sz="2400" dirty="0">
                <a:effectLst/>
                <a:latin typeface="CMR10" charset="0"/>
              </a:rPr>
              <a:t>What advantages does the new HTTP/2 standard bring? </a:t>
            </a:r>
          </a:p>
        </p:txBody>
      </p:sp>
      <p:pic>
        <p:nvPicPr>
          <p:cNvPr id="3" name="Picture 2"/>
          <p:cNvPicPr>
            <a:picLocks noChangeAspect="1"/>
          </p:cNvPicPr>
          <p:nvPr/>
        </p:nvPicPr>
        <p:blipFill>
          <a:blip r:embed="rId2"/>
          <a:stretch>
            <a:fillRect/>
          </a:stretch>
        </p:blipFill>
        <p:spPr>
          <a:xfrm>
            <a:off x="1243488" y="2798074"/>
            <a:ext cx="9739792" cy="2636568"/>
          </a:xfrm>
          <a:prstGeom prst="rect">
            <a:avLst/>
          </a:prstGeom>
        </p:spPr>
      </p:pic>
    </p:spTree>
    <p:extLst>
      <p:ext uri="{BB962C8B-B14F-4D97-AF65-F5344CB8AC3E}">
        <p14:creationId xmlns:p14="http://schemas.microsoft.com/office/powerpoint/2010/main" val="194508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9900" y="1618417"/>
            <a:ext cx="11252200" cy="3111500"/>
          </a:xfrm>
          <a:prstGeom prst="rect">
            <a:avLst/>
          </a:prstGeom>
        </p:spPr>
      </p:pic>
      <p:sp>
        <p:nvSpPr>
          <p:cNvPr id="5" name="Rectangle 4"/>
          <p:cNvSpPr/>
          <p:nvPr/>
        </p:nvSpPr>
        <p:spPr>
          <a:xfrm>
            <a:off x="3822492" y="2338466"/>
            <a:ext cx="854439" cy="329783"/>
          </a:xfrm>
          <a:prstGeom prst="rect">
            <a:avLst/>
          </a:prstGeom>
          <a:solidFill>
            <a:srgbClr val="00B05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48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 y="1326243"/>
            <a:ext cx="10972800" cy="4597400"/>
          </a:xfrm>
          <a:prstGeom prst="rect">
            <a:avLst/>
          </a:prstGeom>
        </p:spPr>
      </p:pic>
      <p:sp>
        <p:nvSpPr>
          <p:cNvPr id="3" name="TextBox 2"/>
          <p:cNvSpPr txBox="1"/>
          <p:nvPr/>
        </p:nvSpPr>
        <p:spPr>
          <a:xfrm>
            <a:off x="767443" y="457200"/>
            <a:ext cx="2514600" cy="707886"/>
          </a:xfrm>
          <a:prstGeom prst="rect">
            <a:avLst/>
          </a:prstGeom>
          <a:noFill/>
        </p:spPr>
        <p:txBody>
          <a:bodyPr wrap="square" rtlCol="0">
            <a:spAutoFit/>
          </a:bodyPr>
          <a:lstStyle/>
          <a:p>
            <a:r>
              <a:rPr lang="en-US" sz="4000" b="1" dirty="0"/>
              <a:t>Tools</a:t>
            </a:r>
          </a:p>
        </p:txBody>
      </p:sp>
      <p:sp>
        <p:nvSpPr>
          <p:cNvPr id="4" name="TextBox 3"/>
          <p:cNvSpPr txBox="1"/>
          <p:nvPr/>
        </p:nvSpPr>
        <p:spPr>
          <a:xfrm>
            <a:off x="6237511" y="3426768"/>
            <a:ext cx="3053443" cy="461665"/>
          </a:xfrm>
          <a:prstGeom prst="rect">
            <a:avLst/>
          </a:prstGeom>
          <a:noFill/>
        </p:spPr>
        <p:txBody>
          <a:bodyPr wrap="square" rtlCol="0">
            <a:spAutoFit/>
          </a:bodyPr>
          <a:lstStyle/>
          <a:p>
            <a:r>
              <a:rPr lang="en-US" sz="2400" b="1" dirty="0">
                <a:solidFill>
                  <a:srgbClr val="00B050"/>
                </a:solidFill>
              </a:rPr>
              <a:t>Windows user only</a:t>
            </a:r>
          </a:p>
        </p:txBody>
      </p:sp>
      <p:sp>
        <p:nvSpPr>
          <p:cNvPr id="5" name="Rectangle 4"/>
          <p:cNvSpPr/>
          <p:nvPr/>
        </p:nvSpPr>
        <p:spPr>
          <a:xfrm>
            <a:off x="1324221" y="3525992"/>
            <a:ext cx="4815322" cy="329783"/>
          </a:xfrm>
          <a:prstGeom prst="rect">
            <a:avLst/>
          </a:prstGeom>
          <a:solidFill>
            <a:srgbClr val="00B05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0410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1336" y="2449902"/>
            <a:ext cx="5313872" cy="830997"/>
          </a:xfrm>
          <a:prstGeom prst="rect">
            <a:avLst/>
          </a:prstGeom>
          <a:noFill/>
        </p:spPr>
        <p:txBody>
          <a:bodyPr wrap="square" rtlCol="0">
            <a:spAutoFit/>
          </a:bodyPr>
          <a:lstStyle/>
          <a:p>
            <a:r>
              <a:rPr lang="en-US" sz="4800" b="1" dirty="0"/>
              <a:t>Windows user</a:t>
            </a:r>
          </a:p>
        </p:txBody>
      </p:sp>
    </p:spTree>
    <p:extLst>
      <p:ext uri="{BB962C8B-B14F-4D97-AF65-F5344CB8AC3E}">
        <p14:creationId xmlns:p14="http://schemas.microsoft.com/office/powerpoint/2010/main" val="1102870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7378" y="379185"/>
            <a:ext cx="6267451" cy="6004578"/>
          </a:xfrm>
          <a:prstGeom prst="rect">
            <a:avLst/>
          </a:prstGeom>
        </p:spPr>
      </p:pic>
      <p:sp>
        <p:nvSpPr>
          <p:cNvPr id="3" name="Rectangle 2"/>
          <p:cNvSpPr/>
          <p:nvPr/>
        </p:nvSpPr>
        <p:spPr>
          <a:xfrm>
            <a:off x="7538358" y="5048936"/>
            <a:ext cx="6096000" cy="646331"/>
          </a:xfrm>
          <a:prstGeom prst="rect">
            <a:avLst/>
          </a:prstGeom>
        </p:spPr>
        <p:txBody>
          <a:bodyPr>
            <a:spAutoFit/>
          </a:bodyPr>
          <a:lstStyle/>
          <a:p>
            <a:r>
              <a:rPr lang="en-US" dirty="0">
                <a:solidFill>
                  <a:srgbClr val="FF0000"/>
                </a:solidFill>
                <a:effectLst/>
                <a:latin typeface="CMR10" charset="0"/>
              </a:rPr>
              <a:t>This will make sure you can read the output </a:t>
            </a:r>
            <a:endParaRPr lang="en-US" dirty="0">
              <a:solidFill>
                <a:srgbClr val="FF0000"/>
              </a:solidFill>
              <a:effectLst/>
              <a:latin typeface="CMSY10" charset="0"/>
            </a:endParaRPr>
          </a:p>
          <a:p>
            <a:r>
              <a:rPr lang="en-US" dirty="0">
                <a:solidFill>
                  <a:srgbClr val="FF0000"/>
                </a:solidFill>
                <a:effectLst/>
                <a:latin typeface="CMR10" charset="0"/>
              </a:rPr>
              <a:t>after the web server closes the connection. </a:t>
            </a:r>
            <a:endParaRPr lang="en-US" dirty="0">
              <a:solidFill>
                <a:srgbClr val="FF0000"/>
              </a:solidFill>
              <a:effectLst/>
              <a:latin typeface="CMSY10" charset="0"/>
            </a:endParaRPr>
          </a:p>
        </p:txBody>
      </p:sp>
      <p:cxnSp>
        <p:nvCxnSpPr>
          <p:cNvPr id="5" name="Straight Arrow Connector 4"/>
          <p:cNvCxnSpPr>
            <a:endCxn id="3" idx="1"/>
          </p:cNvCxnSpPr>
          <p:nvPr/>
        </p:nvCxnSpPr>
        <p:spPr>
          <a:xfrm>
            <a:off x="4735286" y="5372101"/>
            <a:ext cx="2803072" cy="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904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9536" y="411842"/>
            <a:ext cx="6489754" cy="6217557"/>
          </a:xfrm>
          <a:prstGeom prst="rect">
            <a:avLst/>
          </a:prstGeom>
        </p:spPr>
      </p:pic>
      <p:sp>
        <p:nvSpPr>
          <p:cNvPr id="3" name="Rectangle 2"/>
          <p:cNvSpPr/>
          <p:nvPr/>
        </p:nvSpPr>
        <p:spPr>
          <a:xfrm>
            <a:off x="7499231" y="2920455"/>
            <a:ext cx="3853132" cy="1200329"/>
          </a:xfrm>
          <a:prstGeom prst="rect">
            <a:avLst/>
          </a:prstGeom>
        </p:spPr>
        <p:txBody>
          <a:bodyPr wrap="square">
            <a:spAutoFit/>
          </a:bodyPr>
          <a:lstStyle/>
          <a:p>
            <a:r>
              <a:rPr lang="en-US" dirty="0">
                <a:solidFill>
                  <a:srgbClr val="FF0000"/>
                </a:solidFill>
                <a:effectLst/>
                <a:latin typeface="CMR10" charset="0"/>
              </a:rPr>
              <a:t>This will ensure proper line breaks are displayed, stemming from differences with Unix (</a:t>
            </a:r>
            <a:r>
              <a:rPr lang="en-US" dirty="0">
                <a:solidFill>
                  <a:srgbClr val="FF0000"/>
                </a:solidFill>
                <a:effectLst/>
                <a:latin typeface="CMSY10" charset="0"/>
              </a:rPr>
              <a:t>\</a:t>
            </a:r>
            <a:r>
              <a:rPr lang="en-US" dirty="0">
                <a:solidFill>
                  <a:srgbClr val="FF0000"/>
                </a:solidFill>
                <a:effectLst/>
                <a:latin typeface="CMTT10" charset="0"/>
              </a:rPr>
              <a:t>n</a:t>
            </a:r>
            <a:r>
              <a:rPr lang="en-US" dirty="0">
                <a:solidFill>
                  <a:srgbClr val="FF0000"/>
                </a:solidFill>
                <a:effectLst/>
                <a:latin typeface="CMR10" charset="0"/>
              </a:rPr>
              <a:t>) and Windows (</a:t>
            </a:r>
            <a:r>
              <a:rPr lang="en-US" dirty="0">
                <a:solidFill>
                  <a:srgbClr val="FF0000"/>
                </a:solidFill>
                <a:effectLst/>
                <a:latin typeface="CMSY10" charset="0"/>
              </a:rPr>
              <a:t>\</a:t>
            </a:r>
            <a:r>
              <a:rPr lang="en-US" dirty="0">
                <a:solidFill>
                  <a:srgbClr val="FF0000"/>
                </a:solidFill>
                <a:effectLst/>
                <a:latin typeface="CMTT10" charset="0"/>
              </a:rPr>
              <a:t>r</a:t>
            </a:r>
            <a:r>
              <a:rPr lang="en-US" dirty="0">
                <a:solidFill>
                  <a:srgbClr val="FF0000"/>
                </a:solidFill>
                <a:effectLst/>
                <a:latin typeface="CMSY10" charset="0"/>
              </a:rPr>
              <a:t>\</a:t>
            </a:r>
            <a:r>
              <a:rPr lang="en-US" dirty="0">
                <a:solidFill>
                  <a:srgbClr val="FF0000"/>
                </a:solidFill>
                <a:effectLst/>
                <a:latin typeface="CMTT10" charset="0"/>
              </a:rPr>
              <a:t>n</a:t>
            </a:r>
            <a:r>
              <a:rPr lang="en-US" dirty="0">
                <a:solidFill>
                  <a:srgbClr val="FF0000"/>
                </a:solidFill>
                <a:effectLst/>
                <a:latin typeface="CMR10" charset="0"/>
              </a:rPr>
              <a:t>) line break conventions. </a:t>
            </a:r>
            <a:endParaRPr lang="en-US" dirty="0">
              <a:solidFill>
                <a:srgbClr val="FF0000"/>
              </a:solidFill>
              <a:effectLst/>
              <a:latin typeface="CMSY10" charset="0"/>
            </a:endParaRPr>
          </a:p>
        </p:txBody>
      </p:sp>
      <p:cxnSp>
        <p:nvCxnSpPr>
          <p:cNvPr id="5" name="Straight Arrow Connector 4"/>
          <p:cNvCxnSpPr>
            <a:endCxn id="3" idx="1"/>
          </p:cNvCxnSpPr>
          <p:nvPr/>
        </p:nvCxnSpPr>
        <p:spPr>
          <a:xfrm>
            <a:off x="4882551" y="2277374"/>
            <a:ext cx="2616680" cy="12432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416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0802" y="416105"/>
            <a:ext cx="6427231" cy="6088212"/>
          </a:xfrm>
          <a:prstGeom prst="rect">
            <a:avLst/>
          </a:prstGeom>
        </p:spPr>
      </p:pic>
      <p:sp>
        <p:nvSpPr>
          <p:cNvPr id="3" name="Rectangle 2"/>
          <p:cNvSpPr/>
          <p:nvPr/>
        </p:nvSpPr>
        <p:spPr>
          <a:xfrm>
            <a:off x="7499231" y="3955625"/>
            <a:ext cx="3853132" cy="646331"/>
          </a:xfrm>
          <a:prstGeom prst="rect">
            <a:avLst/>
          </a:prstGeom>
        </p:spPr>
        <p:txBody>
          <a:bodyPr wrap="square">
            <a:spAutoFit/>
          </a:bodyPr>
          <a:lstStyle/>
          <a:p>
            <a:r>
              <a:rPr lang="en-US" dirty="0">
                <a:solidFill>
                  <a:srgbClr val="FF0000"/>
                </a:solidFill>
                <a:effectLst/>
                <a:latin typeface="CMR10" charset="0"/>
              </a:rPr>
              <a:t>The HTTP requests don’t seem to work if you don’t set this option. </a:t>
            </a:r>
          </a:p>
        </p:txBody>
      </p:sp>
      <p:cxnSp>
        <p:nvCxnSpPr>
          <p:cNvPr id="4" name="Straight Arrow Connector 3"/>
          <p:cNvCxnSpPr/>
          <p:nvPr/>
        </p:nvCxnSpPr>
        <p:spPr>
          <a:xfrm>
            <a:off x="3694417" y="2398143"/>
            <a:ext cx="3804814" cy="15574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123426" y="5900468"/>
            <a:ext cx="1473398" cy="74187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p:cNvSpPr/>
          <p:nvPr/>
        </p:nvSpPr>
        <p:spPr>
          <a:xfrm>
            <a:off x="7867291" y="6007560"/>
            <a:ext cx="4324709" cy="830997"/>
          </a:xfrm>
          <a:prstGeom prst="rect">
            <a:avLst/>
          </a:prstGeom>
        </p:spPr>
        <p:txBody>
          <a:bodyPr wrap="square">
            <a:spAutoFit/>
          </a:bodyPr>
          <a:lstStyle/>
          <a:p>
            <a:r>
              <a:rPr lang="en-US" sz="2400" b="1" dirty="0">
                <a:solidFill>
                  <a:srgbClr val="FF0000"/>
                </a:solidFill>
                <a:effectLst/>
                <a:latin typeface="CMR10" charset="0"/>
              </a:rPr>
              <a:t>DON NOT Click OPEN NOW.</a:t>
            </a:r>
          </a:p>
          <a:p>
            <a:r>
              <a:rPr lang="en-US" sz="2400" b="1" dirty="0">
                <a:solidFill>
                  <a:srgbClr val="FF0000"/>
                </a:solidFill>
                <a:latin typeface="CMR10" charset="0"/>
              </a:rPr>
              <a:t>Prepare ur </a:t>
            </a:r>
            <a:r>
              <a:rPr lang="en-US" sz="2400" b="1" dirty="0" err="1">
                <a:solidFill>
                  <a:srgbClr val="FF0000"/>
                </a:solidFill>
                <a:latin typeface="CMR10" charset="0"/>
              </a:rPr>
              <a:t>wireshark</a:t>
            </a:r>
            <a:endParaRPr lang="en-US" sz="2400" b="1" dirty="0">
              <a:solidFill>
                <a:srgbClr val="FF0000"/>
              </a:solidFill>
              <a:effectLst/>
              <a:latin typeface="CMR10" charset="0"/>
            </a:endParaRPr>
          </a:p>
        </p:txBody>
      </p:sp>
      <p:cxnSp>
        <p:nvCxnSpPr>
          <p:cNvPr id="9" name="Straight Arrow Connector 8"/>
          <p:cNvCxnSpPr/>
          <p:nvPr/>
        </p:nvCxnSpPr>
        <p:spPr>
          <a:xfrm>
            <a:off x="5596824" y="6032789"/>
            <a:ext cx="2270467" cy="281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185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00" y="520700"/>
            <a:ext cx="12014200" cy="5816600"/>
          </a:xfrm>
          <a:prstGeom prst="rect">
            <a:avLst/>
          </a:prstGeom>
        </p:spPr>
      </p:pic>
    </p:spTree>
    <p:extLst>
      <p:ext uri="{BB962C8B-B14F-4D97-AF65-F5344CB8AC3E}">
        <p14:creationId xmlns:p14="http://schemas.microsoft.com/office/powerpoint/2010/main" val="15301967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TotalTime>
  <Words>547</Words>
  <Application>Microsoft Macintosh PowerPoint</Application>
  <PresentationFormat>Widescreen</PresentationFormat>
  <Paragraphs>74</Paragraphs>
  <Slides>26</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CMR10</vt:lpstr>
      <vt:lpstr>CMSY10</vt:lpstr>
      <vt:lpstr>CMTT10</vt:lpstr>
      <vt:lpstr>DengXian</vt:lpstr>
      <vt:lpstr>DengXian Light</vt:lpstr>
      <vt:lpstr>medium-content-sans-serif-font</vt:lpstr>
      <vt:lpstr>medium-content-serif-font</vt:lpstr>
      <vt:lpstr>Arial</vt:lpstr>
      <vt:lpstr>Calibri</vt:lpstr>
      <vt:lpstr>Calibri Light</vt:lpstr>
      <vt:lpstr>Office Theme</vt:lpstr>
      <vt:lpstr>COMP90007 Internet Technologies  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COMP90007 Internet Technologies  Workshop</dc:title>
  <dc:creator>Name</dc:creator>
  <cp:lastModifiedBy>PEIYONG WANG</cp:lastModifiedBy>
  <cp:revision>62</cp:revision>
  <dcterms:created xsi:type="dcterms:W3CDTF">2018-10-15T05:12:23Z</dcterms:created>
  <dcterms:modified xsi:type="dcterms:W3CDTF">2018-11-05T15:17:28Z</dcterms:modified>
</cp:coreProperties>
</file>